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81" r:id="rId18"/>
    <p:sldId id="274" r:id="rId19"/>
    <p:sldId id="273" r:id="rId20"/>
    <p:sldId id="275" r:id="rId21"/>
    <p:sldId id="276" r:id="rId22"/>
    <p:sldId id="279" r:id="rId23"/>
    <p:sldId id="280" r:id="rId24"/>
    <p:sldId id="283" r:id="rId25"/>
    <p:sldId id="284" r:id="rId26"/>
    <p:sldId id="285" r:id="rId27"/>
    <p:sldId id="286" r:id="rId28"/>
    <p:sldId id="287" r:id="rId29"/>
    <p:sldId id="282" r:id="rId30"/>
    <p:sldId id="288" r:id="rId31"/>
    <p:sldId id="290" r:id="rId32"/>
    <p:sldId id="289" r:id="rId33"/>
    <p:sldId id="291" r:id="rId34"/>
    <p:sldId id="292" r:id="rId35"/>
    <p:sldId id="277" r:id="rId36"/>
    <p:sldId id="27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5" d="100"/>
          <a:sy n="85" d="100"/>
        </p:scale>
        <p:origin x="-1088" y="-1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B01C52-AE9D-40C5-905F-FE6596F165D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76CB9D6-CD7A-455B-9BA0-229A536991D4}">
      <dgm:prSet phldrT="[Text]"/>
      <dgm:spPr/>
      <dgm:t>
        <a:bodyPr/>
        <a:lstStyle/>
        <a:p>
          <a:r>
            <a:rPr lang="en-US" dirty="0" smtClean="0"/>
            <a:t>R shiny package</a:t>
          </a:r>
          <a:endParaRPr lang="en-GB" dirty="0"/>
        </a:p>
      </dgm:t>
    </dgm:pt>
    <dgm:pt modelId="{56633799-209C-457C-A9BE-6C1D38D6D231}" type="parTrans" cxnId="{F49A8EA2-A8F1-4DBF-A4E7-E70BB777F75D}">
      <dgm:prSet/>
      <dgm:spPr/>
      <dgm:t>
        <a:bodyPr/>
        <a:lstStyle/>
        <a:p>
          <a:endParaRPr lang="en-GB"/>
        </a:p>
      </dgm:t>
    </dgm:pt>
    <dgm:pt modelId="{0EA53D20-CCA6-4802-B337-0D9850A3475E}" type="sibTrans" cxnId="{F49A8EA2-A8F1-4DBF-A4E7-E70BB777F75D}">
      <dgm:prSet/>
      <dgm:spPr/>
      <dgm:t>
        <a:bodyPr/>
        <a:lstStyle/>
        <a:p>
          <a:endParaRPr lang="en-GB"/>
        </a:p>
      </dgm:t>
    </dgm:pt>
    <dgm:pt modelId="{B18C8742-D191-49ED-AA2F-83E58F907C97}" type="pres">
      <dgm:prSet presAssocID="{6EB01C52-AE9D-40C5-905F-FE6596F165D7}" presName="Name0" presStyleCnt="0">
        <dgm:presLayoutVars>
          <dgm:dir/>
          <dgm:animLvl val="lvl"/>
          <dgm:resizeHandles val="exact"/>
        </dgm:presLayoutVars>
      </dgm:prSet>
      <dgm:spPr/>
    </dgm:pt>
    <dgm:pt modelId="{D6676D31-CA53-45DB-8201-6FB8006B870C}" type="pres">
      <dgm:prSet presAssocID="{376CB9D6-CD7A-455B-9BA0-229A536991D4}" presName="parTxOnly" presStyleLbl="node1" presStyleIdx="0" presStyleCnt="1" custLinFactNeighborX="-49" custLinFactNeighborY="3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B2AEC1-BE8A-449D-9142-D677DBC5E9AC}" type="presOf" srcId="{6EB01C52-AE9D-40C5-905F-FE6596F165D7}" destId="{B18C8742-D191-49ED-AA2F-83E58F907C97}" srcOrd="0" destOrd="0" presId="urn:microsoft.com/office/officeart/2005/8/layout/chevron1"/>
    <dgm:cxn modelId="{F49A8EA2-A8F1-4DBF-A4E7-E70BB777F75D}" srcId="{6EB01C52-AE9D-40C5-905F-FE6596F165D7}" destId="{376CB9D6-CD7A-455B-9BA0-229A536991D4}" srcOrd="0" destOrd="0" parTransId="{56633799-209C-457C-A9BE-6C1D38D6D231}" sibTransId="{0EA53D20-CCA6-4802-B337-0D9850A3475E}"/>
    <dgm:cxn modelId="{E10BDE80-B2ED-4EBE-8850-67D4C2E0C40A}" type="presOf" srcId="{376CB9D6-CD7A-455B-9BA0-229A536991D4}" destId="{D6676D31-CA53-45DB-8201-6FB8006B870C}" srcOrd="0" destOrd="0" presId="urn:microsoft.com/office/officeart/2005/8/layout/chevron1"/>
    <dgm:cxn modelId="{E6E999CB-38FB-48EA-9F9D-AE7567599EA7}" type="presParOf" srcId="{B18C8742-D191-49ED-AA2F-83E58F907C97}" destId="{D6676D31-CA53-45DB-8201-6FB8006B870C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76D31-CA53-45DB-8201-6FB8006B870C}">
      <dsp:nvSpPr>
        <dsp:cNvPr id="0" name=""/>
        <dsp:cNvSpPr/>
      </dsp:nvSpPr>
      <dsp:spPr>
        <a:xfrm>
          <a:off x="0" y="0"/>
          <a:ext cx="3273400" cy="762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 shiny package</a:t>
          </a:r>
          <a:endParaRPr lang="en-GB" sz="2800" kern="1200" dirty="0"/>
        </a:p>
      </dsp:txBody>
      <dsp:txXfrm>
        <a:off x="381000" y="0"/>
        <a:ext cx="2511400" cy="76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61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05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14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86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76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78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20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48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9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60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1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E8544-67DA-49B0-A53B-3CA6CC797F54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CB0E-D5C6-418F-9931-E6115F03E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7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ntoinesoetewey.shinyapps.io/statistics-20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articles/tag-glossary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tutorial/written-tutorial/" TargetMode="External"/><Relationship Id="rId2" Type="http://schemas.openxmlformats.org/officeDocument/2006/relationships/hyperlink" Target="https://shiny.rstudio.com/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github.io/shinydashboard/get_started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llery.shinyapps.io/087-crandash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vac-lshtm.shinyapps.io/ncov_tracker/?_ga=2.94987164.1289489377.1620129325-21034900.161675922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parktuga.shinyapps.io/ShinyDecisions/?_ga=2.2819120.1289489377.1620129325-21034900.161675922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Build your own Web Application with  R shiny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err="1" smtClean="0">
                <a:solidFill>
                  <a:schemeClr val="tx1"/>
                </a:solidFill>
              </a:rPr>
              <a:t>Yuanyuan</a:t>
            </a:r>
            <a:r>
              <a:rPr lang="en-US" i="1" dirty="0" smtClean="0">
                <a:solidFill>
                  <a:schemeClr val="tx1"/>
                </a:solidFill>
              </a:rPr>
              <a:t> Zhang</a:t>
            </a:r>
            <a:endParaRPr lang="en-GB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4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1" dirty="0" smtClean="0"/>
              <a:t>Calculator interface: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2"/>
              </a:rPr>
              <a:t>https://antoinesoetewey.shinyapps.io/statistics-202</a:t>
            </a:r>
            <a:endParaRPr lang="en-GB" sz="20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77627"/>
            <a:ext cx="8229600" cy="397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92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8382000" cy="566896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Interactivity</a:t>
            </a:r>
            <a:r>
              <a:rPr lang="en-GB" dirty="0" smtClean="0"/>
              <a:t> – transform the analysis results into interactive web pages.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Flexibility</a:t>
            </a:r>
            <a:r>
              <a:rPr lang="en-GB" dirty="0" smtClean="0"/>
              <a:t> –  R shiny have multiple functions.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Creativity</a:t>
            </a:r>
            <a:r>
              <a:rPr lang="en-US" dirty="0" smtClean="0"/>
              <a:t> </a:t>
            </a:r>
            <a:r>
              <a:rPr lang="en-GB" dirty="0" smtClean="0"/>
              <a:t>–  You can always built your own “shiny” with your own design. Fully </a:t>
            </a:r>
            <a:r>
              <a:rPr lang="en-GB" dirty="0"/>
              <a:t>customizable and </a:t>
            </a:r>
            <a:r>
              <a:rPr lang="en-GB" dirty="0" smtClean="0"/>
              <a:t>extensible.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B0F0"/>
                </a:solidFill>
              </a:rPr>
              <a:t>Difference</a:t>
            </a:r>
            <a:r>
              <a:rPr lang="en-US" b="1" dirty="0" smtClean="0"/>
              <a:t> </a:t>
            </a:r>
            <a:r>
              <a:rPr lang="en-US" dirty="0" smtClean="0"/>
              <a:t>from BI tools(</a:t>
            </a:r>
            <a:r>
              <a:rPr lang="en-GB" b="1" dirty="0"/>
              <a:t>Tableau</a:t>
            </a:r>
            <a:r>
              <a:rPr lang="en-US" dirty="0" smtClean="0"/>
              <a:t>): Cheap(No cost needed), and basic R knowledge is needed.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679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b="1" dirty="0" smtClean="0">
                <a:solidFill>
                  <a:srgbClr val="00B0F0"/>
                </a:solidFill>
              </a:rPr>
              <a:t>What</a:t>
            </a:r>
            <a:r>
              <a:rPr lang="en-GB" sz="2800" b="1" dirty="0">
                <a:solidFill>
                  <a:srgbClr val="00B0F0"/>
                </a:solidFill>
              </a:rPr>
              <a:t> </a:t>
            </a:r>
            <a:r>
              <a:rPr lang="en-GB" sz="2800" b="1" dirty="0" smtClean="0">
                <a:solidFill>
                  <a:srgbClr val="00B0F0"/>
                </a:solidFill>
              </a:rPr>
              <a:t>is </a:t>
            </a:r>
            <a:r>
              <a:rPr lang="en-GB" sz="2800" b="1" dirty="0">
                <a:solidFill>
                  <a:srgbClr val="00B0F0"/>
                </a:solidFill>
              </a:rPr>
              <a:t>a Shiny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GB" sz="2400" dirty="0"/>
              <a:t>A Shiny app is a web page (UI) connected to a </a:t>
            </a:r>
            <a:r>
              <a:rPr lang="en-GB" sz="2400" dirty="0" smtClean="0"/>
              <a:t>computer/server </a:t>
            </a:r>
            <a:r>
              <a:rPr lang="en-GB" sz="2400" dirty="0"/>
              <a:t>running a live </a:t>
            </a:r>
            <a:r>
              <a:rPr lang="en-GB" sz="2400" dirty="0" smtClean="0"/>
              <a:t>R session (Shiny Server).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GB" sz="2400" dirty="0" smtClean="0"/>
              <a:t>Users can manipulate the UI, the shiny server will run the R script to update the UI displays at the same time.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5943600" cy="190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25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 smtClean="0"/>
              <a:t>Shiny Structure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Shiny Apps can be developed with the following template in R:</a:t>
            </a:r>
          </a:p>
          <a:p>
            <a:pPr marL="0" indent="0">
              <a:buNone/>
            </a:pPr>
            <a:r>
              <a:rPr lang="en-GB" sz="1800" dirty="0"/>
              <a:t> </a:t>
            </a:r>
            <a:r>
              <a:rPr lang="en-GB" sz="1800" dirty="0" smtClean="0"/>
              <a:t>     </a:t>
            </a:r>
            <a:r>
              <a:rPr lang="en-GB" sz="1800" dirty="0" err="1" smtClean="0"/>
              <a:t>app.R</a:t>
            </a:r>
            <a:r>
              <a:rPr lang="en-GB" sz="1800" dirty="0" smtClean="0"/>
              <a:t>: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GB" sz="1800" dirty="0"/>
              <a:t>&gt; library(shiny) </a:t>
            </a:r>
            <a:endParaRPr lang="en-GB" sz="1800" dirty="0" smtClean="0"/>
          </a:p>
          <a:p>
            <a:pPr marL="0" indent="0">
              <a:buNone/>
            </a:pPr>
            <a:r>
              <a:rPr lang="en-GB" sz="1800" dirty="0"/>
              <a:t> </a:t>
            </a:r>
            <a:r>
              <a:rPr lang="en-GB" sz="1800" dirty="0" smtClean="0"/>
              <a:t>     &gt; </a:t>
            </a:r>
            <a:r>
              <a:rPr lang="en-GB" sz="1800" dirty="0" err="1"/>
              <a:t>ui</a:t>
            </a:r>
            <a:r>
              <a:rPr lang="en-GB" sz="1800" dirty="0"/>
              <a:t> &lt;- </a:t>
            </a:r>
            <a:r>
              <a:rPr lang="en-GB" sz="1800" dirty="0" err="1"/>
              <a:t>fluidPage</a:t>
            </a:r>
            <a:r>
              <a:rPr lang="en-GB" sz="1800" dirty="0"/>
              <a:t>() </a:t>
            </a:r>
            <a:endParaRPr lang="en-GB" sz="1800" dirty="0" smtClean="0"/>
          </a:p>
          <a:p>
            <a:pPr marL="0" indent="0">
              <a:buNone/>
            </a:pPr>
            <a:r>
              <a:rPr lang="en-GB" sz="1800" dirty="0"/>
              <a:t> </a:t>
            </a:r>
            <a:r>
              <a:rPr lang="en-GB" sz="1800" dirty="0" smtClean="0"/>
              <a:t>     &gt; </a:t>
            </a:r>
            <a:r>
              <a:rPr lang="en-GB" sz="1800" dirty="0"/>
              <a:t>server &lt;- function(</a:t>
            </a:r>
            <a:r>
              <a:rPr lang="en-GB" sz="1800" dirty="0" err="1"/>
              <a:t>input,output</a:t>
            </a:r>
            <a:r>
              <a:rPr lang="en-GB" sz="1800" dirty="0"/>
              <a:t>) </a:t>
            </a:r>
            <a:endParaRPr lang="en-GB" sz="1800" dirty="0" smtClean="0"/>
          </a:p>
          <a:p>
            <a:pPr marL="0" indent="0">
              <a:buNone/>
            </a:pPr>
            <a:r>
              <a:rPr lang="en-GB" sz="1800" dirty="0"/>
              <a:t> </a:t>
            </a:r>
            <a:r>
              <a:rPr lang="en-GB" sz="1800" dirty="0" smtClean="0"/>
              <a:t>     &gt; </a:t>
            </a:r>
            <a:r>
              <a:rPr lang="en-GB" sz="1800" dirty="0" err="1" smtClean="0"/>
              <a:t>shinyApp</a:t>
            </a:r>
            <a:r>
              <a:rPr lang="en-GB" sz="1800" dirty="0" smtClean="0"/>
              <a:t>(</a:t>
            </a:r>
            <a:r>
              <a:rPr lang="en-GB" sz="1800" dirty="0" err="1" smtClean="0"/>
              <a:t>ui,server</a:t>
            </a:r>
            <a:r>
              <a:rPr lang="en-GB" sz="1800" dirty="0" smtClean="0"/>
              <a:t>)</a:t>
            </a:r>
          </a:p>
          <a:p>
            <a:pPr marL="0" indent="0">
              <a:buNone/>
            </a:pPr>
            <a:endParaRPr lang="en-GB" sz="1800" dirty="0" smtClean="0"/>
          </a:p>
          <a:p>
            <a:r>
              <a:rPr lang="en-GB" sz="1800" b="1" dirty="0" err="1">
                <a:solidFill>
                  <a:srgbClr val="FF0000"/>
                </a:solidFill>
              </a:rPr>
              <a:t>ui</a:t>
            </a:r>
            <a:r>
              <a:rPr lang="en-GB" sz="1800" b="1" dirty="0">
                <a:solidFill>
                  <a:srgbClr val="FF0000"/>
                </a:solidFill>
              </a:rPr>
              <a:t>: </a:t>
            </a:r>
            <a:r>
              <a:rPr lang="en-GB" sz="1800" dirty="0"/>
              <a:t>Nested R functions that assemble an HTML user interface for the </a:t>
            </a:r>
            <a:r>
              <a:rPr lang="en-GB" sz="1800" dirty="0" smtClean="0"/>
              <a:t>app.</a:t>
            </a:r>
          </a:p>
          <a:p>
            <a:r>
              <a:rPr lang="en-GB" sz="1800" b="1" dirty="0">
                <a:solidFill>
                  <a:srgbClr val="FF0000"/>
                </a:solidFill>
              </a:rPr>
              <a:t>server: </a:t>
            </a:r>
            <a:r>
              <a:rPr lang="en-GB" sz="1800" dirty="0"/>
              <a:t>A function with instructions on how to build and rebuild the R objects</a:t>
            </a:r>
          </a:p>
          <a:p>
            <a:pPr marL="0" indent="0">
              <a:buNone/>
            </a:pPr>
            <a:r>
              <a:rPr lang="en-GB" sz="1800" dirty="0"/>
              <a:t>displayed in the </a:t>
            </a:r>
            <a:r>
              <a:rPr lang="en-GB" sz="1800" dirty="0" smtClean="0"/>
              <a:t>UI.</a:t>
            </a:r>
          </a:p>
          <a:p>
            <a:r>
              <a:rPr lang="en-GB" sz="1800" b="1" dirty="0" err="1">
                <a:solidFill>
                  <a:srgbClr val="FF0000"/>
                </a:solidFill>
              </a:rPr>
              <a:t>shinyApp</a:t>
            </a:r>
            <a:r>
              <a:rPr lang="en-GB" sz="1800" b="1" dirty="0">
                <a:solidFill>
                  <a:srgbClr val="FF0000"/>
                </a:solidFill>
              </a:rPr>
              <a:t>: </a:t>
            </a:r>
            <a:r>
              <a:rPr lang="en-GB" sz="1800" dirty="0"/>
              <a:t>Combines </a:t>
            </a:r>
            <a:r>
              <a:rPr lang="en-GB" sz="1800" dirty="0" err="1"/>
              <a:t>ui</a:t>
            </a:r>
            <a:r>
              <a:rPr lang="en-GB" sz="1800" dirty="0"/>
              <a:t> and server into a functioning </a:t>
            </a:r>
            <a:r>
              <a:rPr lang="en-GB" sz="1800" dirty="0" smtClean="0"/>
              <a:t>app</a:t>
            </a:r>
            <a:r>
              <a:rPr lang="en-GB" sz="1800" dirty="0" smtClean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pt-BR" sz="1800" dirty="0"/>
              <a:t> </a:t>
            </a:r>
            <a:r>
              <a:rPr lang="pt-BR" sz="1800" dirty="0" smtClean="0"/>
              <a:t>      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50180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792162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b="1" dirty="0" smtClean="0"/>
              <a:t>Example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58200" cy="571500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&gt;  library(shiny)</a:t>
            </a:r>
          </a:p>
          <a:p>
            <a:pPr marL="0" indent="0">
              <a:buNone/>
            </a:pPr>
            <a:r>
              <a:rPr lang="en-GB" sz="1800" dirty="0" smtClean="0"/>
              <a:t>      &gt;  </a:t>
            </a:r>
            <a:r>
              <a:rPr lang="en-GB" sz="1800" dirty="0" err="1" smtClean="0"/>
              <a:t>ui</a:t>
            </a:r>
            <a:r>
              <a:rPr lang="en-GB" sz="1800" dirty="0" smtClean="0"/>
              <a:t> &lt;- </a:t>
            </a:r>
            <a:r>
              <a:rPr lang="en-GB" sz="1800" dirty="0" err="1" smtClean="0"/>
              <a:t>fluidPage</a:t>
            </a:r>
            <a:r>
              <a:rPr lang="en-GB" sz="1800" dirty="0" smtClean="0"/>
              <a:t>(</a:t>
            </a:r>
          </a:p>
          <a:p>
            <a:pPr marL="0" indent="0">
              <a:buNone/>
            </a:pPr>
            <a:r>
              <a:rPr lang="en-GB" sz="1800" dirty="0" smtClean="0"/>
              <a:t>       +    </a:t>
            </a:r>
            <a:r>
              <a:rPr lang="en-GB" sz="1800" dirty="0" err="1" smtClean="0"/>
              <a:t>numeric</a:t>
            </a:r>
            <a:r>
              <a:rPr lang="en-GB" sz="1800" dirty="0" err="1" smtClean="0">
                <a:solidFill>
                  <a:srgbClr val="00B0F0"/>
                </a:solidFill>
              </a:rPr>
              <a:t>Input</a:t>
            </a:r>
            <a:r>
              <a:rPr lang="en-GB" sz="1800" dirty="0" smtClean="0"/>
              <a:t>(</a:t>
            </a:r>
            <a:r>
              <a:rPr lang="en-GB" sz="1800" dirty="0" err="1" smtClean="0"/>
              <a:t>inputId</a:t>
            </a:r>
            <a:r>
              <a:rPr lang="en-GB" sz="1800" dirty="0" smtClean="0"/>
              <a:t>="</a:t>
            </a:r>
            <a:r>
              <a:rPr lang="en-GB" sz="1800" dirty="0" err="1" smtClean="0"/>
              <a:t>n","Sample</a:t>
            </a:r>
            <a:r>
              <a:rPr lang="en-GB" sz="1800" dirty="0" smtClean="0"/>
              <a:t> </a:t>
            </a:r>
            <a:r>
              <a:rPr lang="en-GB" sz="1800" dirty="0" err="1" smtClean="0"/>
              <a:t>size",value</a:t>
            </a:r>
            <a:r>
              <a:rPr lang="en-GB" sz="1800" dirty="0" smtClean="0"/>
              <a:t>=50),</a:t>
            </a:r>
          </a:p>
          <a:p>
            <a:pPr marL="0" indent="0">
              <a:buNone/>
            </a:pPr>
            <a:r>
              <a:rPr lang="en-GB" sz="1800" dirty="0" smtClean="0"/>
              <a:t>       +    </a:t>
            </a:r>
            <a:r>
              <a:rPr lang="en-GB" sz="1800" dirty="0" err="1" smtClean="0"/>
              <a:t>plot</a:t>
            </a:r>
            <a:r>
              <a:rPr lang="en-GB" sz="1800" dirty="0" err="1" smtClean="0">
                <a:solidFill>
                  <a:srgbClr val="00B0F0"/>
                </a:solidFill>
              </a:rPr>
              <a:t>Output</a:t>
            </a:r>
            <a:r>
              <a:rPr lang="en-GB" sz="1800" dirty="0" smtClean="0"/>
              <a:t>(</a:t>
            </a:r>
            <a:r>
              <a:rPr lang="en-GB" sz="1800" dirty="0" err="1" smtClean="0"/>
              <a:t>outputId</a:t>
            </a:r>
            <a:r>
              <a:rPr lang="en-GB" sz="1800" dirty="0" smtClean="0"/>
              <a:t>= "</a:t>
            </a:r>
            <a:r>
              <a:rPr lang="en-GB" sz="1800" dirty="0" smtClean="0">
                <a:solidFill>
                  <a:srgbClr val="7030A0"/>
                </a:solidFill>
              </a:rPr>
              <a:t>hist1</a:t>
            </a:r>
            <a:r>
              <a:rPr lang="en-GB" sz="1800" dirty="0" smtClean="0"/>
              <a:t>"))</a:t>
            </a:r>
          </a:p>
          <a:p>
            <a:pPr marL="0" indent="0">
              <a:buNone/>
            </a:pPr>
            <a:r>
              <a:rPr lang="en-GB" sz="1800" dirty="0" smtClean="0"/>
              <a:t>      &gt;  server &lt;- function(input, output) {</a:t>
            </a:r>
          </a:p>
          <a:p>
            <a:pPr marL="0" indent="0">
              <a:buNone/>
            </a:pPr>
            <a:r>
              <a:rPr lang="en-GB" sz="1800" dirty="0"/>
              <a:t> </a:t>
            </a:r>
            <a:r>
              <a:rPr lang="en-GB" sz="1800" dirty="0" smtClean="0"/>
              <a:t>     +    output$</a:t>
            </a:r>
            <a:r>
              <a:rPr lang="en-GB" sz="1800" dirty="0" smtClean="0">
                <a:solidFill>
                  <a:srgbClr val="7030A0"/>
                </a:solidFill>
              </a:rPr>
              <a:t>hist1</a:t>
            </a:r>
            <a:r>
              <a:rPr lang="en-GB" sz="1800" dirty="0" smtClean="0"/>
              <a:t> &lt;- </a:t>
            </a:r>
            <a:r>
              <a:rPr lang="en-GB" sz="1800" dirty="0" err="1" smtClean="0"/>
              <a:t>renderPlot</a:t>
            </a:r>
            <a:r>
              <a:rPr lang="en-GB" sz="1800" dirty="0" smtClean="0"/>
              <a:t>({</a:t>
            </a:r>
            <a:r>
              <a:rPr lang="en-GB" sz="1800" dirty="0" err="1" smtClean="0"/>
              <a:t>hist</a:t>
            </a:r>
            <a:r>
              <a:rPr lang="en-GB" sz="1800" dirty="0" smtClean="0"/>
              <a:t>(</a:t>
            </a:r>
            <a:r>
              <a:rPr lang="en-GB" sz="1800" dirty="0" err="1" smtClean="0"/>
              <a:t>rnorm</a:t>
            </a:r>
            <a:r>
              <a:rPr lang="en-GB" sz="1800" dirty="0" smtClean="0"/>
              <a:t>(</a:t>
            </a:r>
            <a:r>
              <a:rPr lang="en-GB" sz="1800" dirty="0" err="1" smtClean="0"/>
              <a:t>input$n</a:t>
            </a:r>
            <a:r>
              <a:rPr lang="en-GB" sz="1800" dirty="0" smtClean="0"/>
              <a:t>))})</a:t>
            </a:r>
          </a:p>
          <a:p>
            <a:pPr marL="0" indent="0">
              <a:buNone/>
            </a:pPr>
            <a:r>
              <a:rPr lang="en-GB" sz="1800" dirty="0" smtClean="0"/>
              <a:t>      +  }</a:t>
            </a:r>
          </a:p>
          <a:p>
            <a:pPr marL="0" indent="0">
              <a:buNone/>
            </a:pPr>
            <a:r>
              <a:rPr lang="en-GB" sz="1800" dirty="0" smtClean="0"/>
              <a:t>      &gt;  </a:t>
            </a:r>
            <a:r>
              <a:rPr lang="en-GB" sz="1800" dirty="0" err="1" smtClean="0"/>
              <a:t>shinyApp</a:t>
            </a:r>
            <a:r>
              <a:rPr lang="en-GB" sz="1800" dirty="0" smtClean="0"/>
              <a:t>(</a:t>
            </a:r>
            <a:r>
              <a:rPr lang="en-GB" sz="1800" dirty="0" err="1" smtClean="0"/>
              <a:t>ui,server</a:t>
            </a:r>
            <a:r>
              <a:rPr lang="en-GB" sz="1800" dirty="0" smtClean="0"/>
              <a:t>)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GB" sz="1800" dirty="0"/>
              <a:t>Access the current value of an input object with </a:t>
            </a:r>
            <a:r>
              <a:rPr lang="en-GB" sz="1800" dirty="0">
                <a:solidFill>
                  <a:srgbClr val="FF0000"/>
                </a:solidFill>
              </a:rPr>
              <a:t>input$ &lt; </a:t>
            </a:r>
            <a:r>
              <a:rPr lang="en-GB" sz="1800" dirty="0" err="1">
                <a:solidFill>
                  <a:srgbClr val="FF0000"/>
                </a:solidFill>
              </a:rPr>
              <a:t>inputId</a:t>
            </a:r>
            <a:r>
              <a:rPr lang="en-GB" sz="1800" dirty="0">
                <a:solidFill>
                  <a:srgbClr val="FF0000"/>
                </a:solidFill>
              </a:rPr>
              <a:t> </a:t>
            </a:r>
            <a:r>
              <a:rPr lang="en-GB" sz="18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GB" sz="1800" dirty="0"/>
              <a:t>Access the developed output of an output object with </a:t>
            </a:r>
            <a:r>
              <a:rPr lang="en-GB" sz="1800" dirty="0">
                <a:solidFill>
                  <a:srgbClr val="FF0000"/>
                </a:solidFill>
              </a:rPr>
              <a:t>output$ &lt; </a:t>
            </a:r>
            <a:r>
              <a:rPr lang="en-GB" sz="1800" dirty="0" err="1" smtClean="0">
                <a:solidFill>
                  <a:srgbClr val="FF0000"/>
                </a:solidFill>
              </a:rPr>
              <a:t>outputId</a:t>
            </a:r>
            <a:r>
              <a:rPr lang="en-GB" sz="1800" dirty="0" smtClean="0">
                <a:solidFill>
                  <a:srgbClr val="FF0000"/>
                </a:solidFill>
              </a:rPr>
              <a:t>&gt; </a:t>
            </a:r>
          </a:p>
          <a:p>
            <a:endParaRPr lang="en-GB" sz="1800" dirty="0" smtClean="0">
              <a:solidFill>
                <a:srgbClr val="FF0000"/>
              </a:solidFill>
            </a:endParaRPr>
          </a:p>
          <a:p>
            <a:endParaRPr lang="en-GB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048000"/>
            <a:ext cx="5076997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96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b="1" dirty="0" smtClean="0"/>
              <a:t>Different </a:t>
            </a:r>
            <a:r>
              <a:rPr lang="en-GB" sz="2800" b="1" dirty="0"/>
              <a:t>input functions are available: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599"/>
            <a:ext cx="3124200" cy="432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3124200" cy="427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97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800" b="1" dirty="0" smtClean="0"/>
              <a:t>Different </a:t>
            </a:r>
            <a:r>
              <a:rPr lang="en-GB" sz="2800" b="1" dirty="0"/>
              <a:t>output functions are available</a:t>
            </a:r>
            <a:r>
              <a:rPr lang="en-GB" sz="2800" b="1" dirty="0" smtClean="0"/>
              <a:t>:</a:t>
            </a:r>
            <a:endParaRPr lang="en-GB" sz="2800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725975" cy="450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US" b="1" dirty="0" smtClean="0"/>
              <a:t>Before: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After: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1000"/>
            <a:ext cx="4953000" cy="2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933700"/>
            <a:ext cx="561975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1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New code:</a:t>
            </a:r>
          </a:p>
          <a:p>
            <a:pPr marL="400050" lvl="1" indent="0">
              <a:buNone/>
            </a:pPr>
            <a:r>
              <a:rPr lang="en-GB" dirty="0" err="1" smtClean="0"/>
              <a:t>ui</a:t>
            </a:r>
            <a:r>
              <a:rPr lang="en-GB" dirty="0" smtClean="0"/>
              <a:t> &lt;- </a:t>
            </a:r>
            <a:r>
              <a:rPr lang="en-GB" dirty="0" err="1" smtClean="0"/>
              <a:t>fluidPage</a:t>
            </a:r>
            <a:r>
              <a:rPr lang="en-GB" dirty="0" smtClean="0"/>
              <a:t>(</a:t>
            </a:r>
          </a:p>
          <a:p>
            <a:pPr marL="400050" lvl="1" indent="0">
              <a:buNone/>
            </a:pPr>
            <a:r>
              <a:rPr lang="en-GB" dirty="0" smtClean="0"/>
              <a:t>   </a:t>
            </a:r>
            <a:r>
              <a:rPr lang="en-GB" b="1" dirty="0" err="1" smtClean="0">
                <a:solidFill>
                  <a:srgbClr val="0070C0"/>
                </a:solidFill>
              </a:rPr>
              <a:t>titlePanel</a:t>
            </a:r>
            <a:r>
              <a:rPr lang="en-GB" b="1" dirty="0" smtClean="0">
                <a:solidFill>
                  <a:srgbClr val="0070C0"/>
                </a:solidFill>
              </a:rPr>
              <a:t>("Hello Shiny!"),</a:t>
            </a:r>
          </a:p>
          <a:p>
            <a:pPr marL="400050" lvl="1" indent="0">
              <a:buNone/>
            </a:pPr>
            <a:r>
              <a:rPr lang="en-GB" dirty="0" smtClean="0"/>
              <a:t>    # Sidebar layout with input and output definitions ----</a:t>
            </a:r>
          </a:p>
          <a:p>
            <a:pPr marL="400050" lvl="1" indent="0">
              <a:buNone/>
            </a:pPr>
            <a:r>
              <a:rPr lang="en-GB" dirty="0" smtClean="0"/>
              <a:t>   </a:t>
            </a:r>
            <a:r>
              <a:rPr lang="en-GB" b="1" dirty="0" err="1" smtClean="0">
                <a:solidFill>
                  <a:schemeClr val="accent6">
                    <a:lumMod val="75000"/>
                  </a:schemeClr>
                </a:solidFill>
              </a:rPr>
              <a:t>sidebarLayout</a:t>
            </a:r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</a:p>
          <a:p>
            <a:pPr marL="400050" lvl="1" indent="0">
              <a:buNone/>
            </a:pPr>
            <a:r>
              <a:rPr lang="en-GB" dirty="0" smtClean="0"/>
              <a:t>     # Sidebar panel for inputs ----</a:t>
            </a:r>
          </a:p>
          <a:p>
            <a:pPr marL="400050" lvl="1" indent="0">
              <a:buNone/>
            </a:pPr>
            <a:r>
              <a:rPr lang="en-GB" dirty="0" smtClean="0"/>
              <a:t>     </a:t>
            </a:r>
            <a:r>
              <a:rPr lang="en-GB" sz="2700" b="1" dirty="0" err="1">
                <a:solidFill>
                  <a:schemeClr val="accent6">
                    <a:lumMod val="75000"/>
                  </a:schemeClr>
                </a:solidFill>
              </a:rPr>
              <a:t>sidebarPanel</a:t>
            </a:r>
            <a:r>
              <a:rPr lang="en-GB" sz="27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</a:p>
          <a:p>
            <a:pPr marL="400050" lvl="1" indent="0">
              <a:buNone/>
            </a:pPr>
            <a:r>
              <a:rPr lang="en-GB" dirty="0" smtClean="0"/>
              <a:t>    </a:t>
            </a:r>
            <a:r>
              <a:rPr lang="en-GB" dirty="0" err="1" smtClean="0">
                <a:solidFill>
                  <a:srgbClr val="00B050"/>
                </a:solidFill>
              </a:rPr>
              <a:t>numericInput</a:t>
            </a:r>
            <a:r>
              <a:rPr lang="en-GB" dirty="0" smtClean="0">
                <a:solidFill>
                  <a:srgbClr val="00B050"/>
                </a:solidFill>
              </a:rPr>
              <a:t>(</a:t>
            </a:r>
            <a:r>
              <a:rPr lang="en-GB" dirty="0" err="1" smtClean="0">
                <a:solidFill>
                  <a:srgbClr val="00B050"/>
                </a:solidFill>
              </a:rPr>
              <a:t>inputId</a:t>
            </a:r>
            <a:r>
              <a:rPr lang="en-GB" dirty="0" smtClean="0">
                <a:solidFill>
                  <a:srgbClr val="00B050"/>
                </a:solidFill>
              </a:rPr>
              <a:t>="</a:t>
            </a:r>
            <a:r>
              <a:rPr lang="en-GB" dirty="0" err="1" smtClean="0">
                <a:solidFill>
                  <a:srgbClr val="00B050"/>
                </a:solidFill>
              </a:rPr>
              <a:t>n","Sample</a:t>
            </a:r>
            <a:r>
              <a:rPr lang="en-GB" dirty="0" smtClean="0">
                <a:solidFill>
                  <a:srgbClr val="00B050"/>
                </a:solidFill>
              </a:rPr>
              <a:t> </a:t>
            </a:r>
            <a:r>
              <a:rPr lang="en-GB" dirty="0" err="1" smtClean="0">
                <a:solidFill>
                  <a:srgbClr val="00B050"/>
                </a:solidFill>
              </a:rPr>
              <a:t>size",value</a:t>
            </a:r>
            <a:r>
              <a:rPr lang="en-GB" dirty="0" smtClean="0">
                <a:solidFill>
                  <a:srgbClr val="00B050"/>
                </a:solidFill>
              </a:rPr>
              <a:t>=50),</a:t>
            </a:r>
            <a:r>
              <a:rPr lang="en-GB" dirty="0" err="1" smtClean="0">
                <a:solidFill>
                  <a:srgbClr val="7030A0"/>
                </a:solidFill>
              </a:rPr>
              <a:t>submitButton</a:t>
            </a:r>
            <a:r>
              <a:rPr lang="en-GB" dirty="0" smtClean="0">
                <a:solidFill>
                  <a:srgbClr val="7030A0"/>
                </a:solidFill>
              </a:rPr>
              <a:t>()</a:t>
            </a:r>
            <a:r>
              <a:rPr lang="en-GB" dirty="0" smtClean="0">
                <a:solidFill>
                  <a:srgbClr val="00B050"/>
                </a:solidFill>
              </a:rPr>
              <a:t>,</a:t>
            </a:r>
          </a:p>
          <a:p>
            <a:pPr marL="400050" lvl="1" indent="0">
              <a:buNone/>
            </a:pPr>
            <a:r>
              <a:rPr lang="en-GB" dirty="0" smtClean="0">
                <a:solidFill>
                  <a:srgbClr val="00B050"/>
                </a:solidFill>
              </a:rPr>
              <a:t>    # adding the new div tag to the sidebar </a:t>
            </a:r>
          </a:p>
          <a:p>
            <a:pPr marL="400050" lvl="1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    </a:t>
            </a:r>
            <a:r>
              <a:rPr lang="en-GB" dirty="0" err="1" smtClean="0">
                <a:solidFill>
                  <a:srgbClr val="FF0000"/>
                </a:solidFill>
              </a:rPr>
              <a:t>tags$div</a:t>
            </a:r>
            <a:r>
              <a:rPr lang="en-GB" dirty="0" smtClean="0">
                <a:solidFill>
                  <a:srgbClr val="FF0000"/>
                </a:solidFill>
              </a:rPr>
              <a:t>(class="header", checked=NA,</a:t>
            </a:r>
          </a:p>
          <a:p>
            <a:pPr marL="400050" lvl="1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             </a:t>
            </a:r>
            <a:r>
              <a:rPr lang="en-GB" dirty="0" err="1" smtClean="0">
                <a:solidFill>
                  <a:srgbClr val="FF0000"/>
                </a:solidFill>
              </a:rPr>
              <a:t>tags$p</a:t>
            </a:r>
            <a:r>
              <a:rPr lang="en-GB" dirty="0" smtClean="0">
                <a:solidFill>
                  <a:srgbClr val="FF0000"/>
                </a:solidFill>
              </a:rPr>
              <a:t>(strong("Ready to take the Shiny tutorial? If so")),</a:t>
            </a:r>
          </a:p>
          <a:p>
            <a:pPr marL="400050" lvl="1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             </a:t>
            </a:r>
            <a:r>
              <a:rPr lang="en-GB" dirty="0" err="1" smtClean="0">
                <a:solidFill>
                  <a:srgbClr val="FF0000"/>
                </a:solidFill>
              </a:rPr>
              <a:t>tags$a</a:t>
            </a:r>
            <a:r>
              <a:rPr lang="en-GB" dirty="0" smtClean="0">
                <a:solidFill>
                  <a:srgbClr val="FF0000"/>
                </a:solidFill>
              </a:rPr>
              <a:t>(</a:t>
            </a:r>
            <a:r>
              <a:rPr lang="en-GB" dirty="0" err="1" smtClean="0">
                <a:solidFill>
                  <a:srgbClr val="FF0000"/>
                </a:solidFill>
              </a:rPr>
              <a:t>href</a:t>
            </a:r>
            <a:r>
              <a:rPr lang="en-GB" dirty="0" smtClean="0">
                <a:solidFill>
                  <a:srgbClr val="FF0000"/>
                </a:solidFill>
              </a:rPr>
              <a:t>="https://shiny.rstudio.com/tutorial/", "Click Here!")</a:t>
            </a:r>
          </a:p>
          <a:p>
            <a:pPr marL="400050" lvl="1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    </a:t>
            </a:r>
            <a:r>
              <a:rPr lang="en-GB" sz="2700" dirty="0">
                <a:solidFill>
                  <a:srgbClr val="FF0000"/>
                </a:solidFill>
              </a:rPr>
              <a:t>)</a:t>
            </a:r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GB" dirty="0" smtClean="0"/>
              <a:t>,</a:t>
            </a:r>
          </a:p>
          <a:p>
            <a:pPr marL="400050" lvl="1" indent="0">
              <a:buNone/>
            </a:pPr>
            <a:r>
              <a:rPr lang="en-GB" dirty="0" smtClean="0"/>
              <a:t>    </a:t>
            </a:r>
          </a:p>
          <a:p>
            <a:pPr marL="400050" lvl="1" indent="0">
              <a:buNone/>
            </a:pPr>
            <a:r>
              <a:rPr lang="en-GB" dirty="0" smtClean="0"/>
              <a:t>    # Main panel for displaying outputs ----</a:t>
            </a:r>
          </a:p>
          <a:p>
            <a:pPr marL="400050" lvl="1" indent="0">
              <a:buNone/>
            </a:pPr>
            <a:r>
              <a:rPr lang="en-GB" dirty="0" smtClean="0"/>
              <a:t>    </a:t>
            </a:r>
            <a:r>
              <a:rPr lang="en-GB" dirty="0" err="1" smtClean="0"/>
              <a:t>mainPanel</a:t>
            </a:r>
            <a:r>
              <a:rPr lang="en-GB" dirty="0" smtClean="0"/>
              <a:t>( </a:t>
            </a:r>
          </a:p>
          <a:p>
            <a:pPr marL="400050" lvl="1" indent="0">
              <a:buNone/>
            </a:pPr>
            <a:r>
              <a:rPr lang="en-GB" dirty="0" smtClean="0"/>
              <a:t>    </a:t>
            </a:r>
            <a:r>
              <a:rPr lang="en-GB" dirty="0" err="1" smtClean="0"/>
              <a:t>plotOutput</a:t>
            </a:r>
            <a:r>
              <a:rPr lang="en-GB" dirty="0" smtClean="0"/>
              <a:t>(</a:t>
            </a:r>
            <a:r>
              <a:rPr lang="en-GB" dirty="0" err="1" smtClean="0"/>
              <a:t>outputId</a:t>
            </a:r>
            <a:r>
              <a:rPr lang="en-GB" dirty="0" smtClean="0"/>
              <a:t>= "hist1"))))</a:t>
            </a:r>
          </a:p>
          <a:p>
            <a:pPr marL="400050" lvl="1" indent="0">
              <a:buNone/>
            </a:pPr>
            <a:r>
              <a:rPr lang="en-GB" dirty="0" smtClean="0"/>
              <a:t> </a:t>
            </a:r>
          </a:p>
          <a:p>
            <a:pPr marL="400050" lvl="1" indent="0">
              <a:buNone/>
            </a:pPr>
            <a:r>
              <a:rPr lang="en-GB" dirty="0" smtClean="0"/>
              <a:t> server &lt;- function(input, output) {</a:t>
            </a:r>
          </a:p>
          <a:p>
            <a:pPr marL="400050" lvl="1" indent="0">
              <a:buNone/>
            </a:pPr>
            <a:r>
              <a:rPr lang="en-GB" dirty="0" smtClean="0"/>
              <a:t>   output$hist1 &lt;- </a:t>
            </a:r>
            <a:r>
              <a:rPr lang="en-GB" dirty="0" err="1" smtClean="0"/>
              <a:t>renderPlot</a:t>
            </a:r>
            <a:r>
              <a:rPr lang="en-GB" dirty="0" smtClean="0"/>
              <a:t>({</a:t>
            </a:r>
            <a:r>
              <a:rPr lang="en-GB" dirty="0" err="1" smtClean="0"/>
              <a:t>hist</a:t>
            </a:r>
            <a:r>
              <a:rPr lang="en-GB" dirty="0" smtClean="0"/>
              <a:t>(</a:t>
            </a:r>
            <a:r>
              <a:rPr lang="en-GB" dirty="0" err="1" smtClean="0"/>
              <a:t>rnorm</a:t>
            </a:r>
            <a:r>
              <a:rPr lang="en-GB" dirty="0" smtClean="0"/>
              <a:t>(</a:t>
            </a:r>
            <a:r>
              <a:rPr lang="en-GB" dirty="0" err="1" smtClean="0"/>
              <a:t>input$n</a:t>
            </a:r>
            <a:r>
              <a:rPr lang="en-GB" dirty="0" smtClean="0"/>
              <a:t>))})</a:t>
            </a:r>
          </a:p>
          <a:p>
            <a:pPr marL="400050" lvl="1" indent="0">
              <a:buNone/>
            </a:pPr>
            <a:r>
              <a:rPr lang="en-GB" dirty="0" smtClean="0"/>
              <a:t>   </a:t>
            </a:r>
          </a:p>
          <a:p>
            <a:pPr marL="400050" lvl="1" indent="0">
              <a:buNone/>
            </a:pPr>
            <a:r>
              <a:rPr lang="en-GB" dirty="0" smtClean="0"/>
              <a:t> }</a:t>
            </a:r>
          </a:p>
          <a:p>
            <a:pPr marL="400050" lvl="1" indent="0">
              <a:buNone/>
            </a:pPr>
            <a:r>
              <a:rPr lang="en-GB" dirty="0" smtClean="0"/>
              <a:t> </a:t>
            </a:r>
          </a:p>
          <a:p>
            <a:pPr marL="400050" lvl="1" indent="0">
              <a:buNone/>
            </a:pPr>
            <a:r>
              <a:rPr lang="en-GB" dirty="0" smtClean="0"/>
              <a:t> </a:t>
            </a:r>
            <a:r>
              <a:rPr lang="en-GB" dirty="0" err="1" smtClean="0"/>
              <a:t>shinyApp</a:t>
            </a:r>
            <a:r>
              <a:rPr lang="en-GB" dirty="0" smtClean="0"/>
              <a:t>(</a:t>
            </a:r>
            <a:r>
              <a:rPr lang="en-GB" dirty="0" err="1" smtClean="0"/>
              <a:t>ui,server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7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GB" sz="2000" dirty="0" smtClean="0"/>
              <a:t>Static HTML elements can be added with tags, a list of functions that parallel common HTML tags, e.g. </a:t>
            </a:r>
            <a:r>
              <a:rPr lang="en-GB" sz="2000" dirty="0" err="1" smtClean="0"/>
              <a:t>tags$a</a:t>
            </a:r>
            <a:r>
              <a:rPr lang="en-GB" sz="2000" dirty="0" smtClean="0"/>
              <a:t>()</a:t>
            </a:r>
            <a:br>
              <a:rPr lang="en-GB" sz="2000" dirty="0" smtClean="0"/>
            </a:br>
            <a:endParaRPr lang="en-GB" sz="20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5562600" cy="436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358140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GB" dirty="0" smtClean="0"/>
              <a:t>More details can be found : </a:t>
            </a:r>
            <a:r>
              <a:rPr lang="en-GB" dirty="0" smtClean="0">
                <a:hlinkClick r:id="rId3"/>
              </a:rPr>
              <a:t>https://shiny.rstudio.com/articles/tag-glossary.html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175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 smtClean="0"/>
              <a:t>Outline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R shiny?</a:t>
            </a:r>
          </a:p>
          <a:p>
            <a:r>
              <a:rPr lang="en-US" dirty="0" smtClean="0"/>
              <a:t>What is R shiny? </a:t>
            </a:r>
          </a:p>
          <a:p>
            <a:r>
              <a:rPr lang="en-US" dirty="0" smtClean="0"/>
              <a:t>How to build a R shiny? </a:t>
            </a:r>
          </a:p>
          <a:p>
            <a:r>
              <a:rPr lang="en-US" dirty="0" smtClean="0"/>
              <a:t>Interesting R shiny examples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0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b="1" dirty="0" smtClean="0"/>
              <a:t>Layout of UI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458200" cy="5211763"/>
          </a:xfrm>
        </p:spPr>
        <p:txBody>
          <a:bodyPr>
            <a:normAutofit/>
          </a:bodyPr>
          <a:lstStyle/>
          <a:p>
            <a:r>
              <a:rPr lang="en-GB" sz="2000" b="1" dirty="0" smtClean="0"/>
              <a:t>Different </a:t>
            </a:r>
            <a:r>
              <a:rPr lang="en-GB" sz="2000" b="1" dirty="0"/>
              <a:t>panels </a:t>
            </a:r>
            <a:r>
              <a:rPr lang="en-GB" sz="2000" b="1" dirty="0" smtClean="0"/>
              <a:t>are </a:t>
            </a:r>
            <a:r>
              <a:rPr lang="en-GB" sz="2000" b="1" dirty="0"/>
              <a:t>available</a:t>
            </a:r>
            <a:r>
              <a:rPr lang="en-GB" sz="2000" b="1" dirty="0" smtClean="0"/>
              <a:t>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Common layouts</a:t>
            </a:r>
            <a:endParaRPr lang="en-GB" sz="2000" b="1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" y="1412670"/>
            <a:ext cx="48768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97175"/>
            <a:ext cx="409892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797175"/>
            <a:ext cx="3959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" y="4625974"/>
            <a:ext cx="4090988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25975"/>
            <a:ext cx="3959225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50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305800" cy="574516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Layer </a:t>
            </a:r>
            <a:r>
              <a:rPr lang="en-GB" sz="2000" dirty="0" err="1"/>
              <a:t>tabPanels</a:t>
            </a:r>
            <a:r>
              <a:rPr lang="en-GB" sz="2000" dirty="0"/>
              <a:t> on top of each other, and navigate between </a:t>
            </a:r>
            <a:r>
              <a:rPr lang="en-GB" sz="2000" dirty="0" smtClean="0"/>
              <a:t>them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fontAlgn="base"/>
            <a:endParaRPr lang="en-GB" sz="2000" dirty="0" smtClean="0"/>
          </a:p>
          <a:p>
            <a:pPr marL="0" indent="0" fontAlgn="base">
              <a:buNone/>
            </a:pPr>
            <a:r>
              <a:rPr lang="en-US" sz="2000" dirty="0" smtClean="0"/>
              <a:t>      R shiny: </a:t>
            </a:r>
            <a:endParaRPr lang="en-GB" sz="2000" dirty="0"/>
          </a:p>
          <a:p>
            <a:pPr fontAlgn="base"/>
            <a:r>
              <a:rPr lang="en-GB" sz="2000" dirty="0" smtClean="0"/>
              <a:t>Web </a:t>
            </a:r>
            <a:r>
              <a:rPr lang="en-GB" sz="2000" dirty="0"/>
              <a:t>interface for R </a:t>
            </a:r>
          </a:p>
          <a:p>
            <a:pPr fontAlgn="base"/>
            <a:r>
              <a:rPr lang="en-GB" sz="2000" dirty="0"/>
              <a:t>Designed to deliver small apps </a:t>
            </a:r>
          </a:p>
          <a:p>
            <a:pPr fontAlgn="base"/>
            <a:r>
              <a:rPr lang="en-GB" sz="2000" dirty="0"/>
              <a:t>Simple rules based layout structures</a:t>
            </a:r>
          </a:p>
          <a:p>
            <a:endParaRPr lang="en-GB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GB" sz="2000" dirty="0" smtClean="0"/>
          </a:p>
          <a:p>
            <a:endParaRPr lang="en-GB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06" y="1066800"/>
            <a:ext cx="5455987" cy="35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9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6397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Step by step to build a shiny app</a:t>
            </a:r>
            <a:endParaRPr lang="en-GB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153400" cy="5059363"/>
          </a:xfrm>
        </p:spPr>
        <p:txBody>
          <a:bodyPr>
            <a:normAutofit/>
          </a:bodyPr>
          <a:lstStyle/>
          <a:p>
            <a:r>
              <a:rPr lang="en-GB" sz="2000" dirty="0"/>
              <a:t>Analyse the </a:t>
            </a:r>
            <a:r>
              <a:rPr lang="en-GB" sz="2000" b="1" dirty="0" err="1">
                <a:solidFill>
                  <a:srgbClr val="00B050"/>
                </a:solidFill>
              </a:rPr>
              <a:t>irish</a:t>
            </a:r>
            <a:r>
              <a:rPr lang="en-GB" sz="2000" b="1" dirty="0">
                <a:solidFill>
                  <a:srgbClr val="00B050"/>
                </a:solidFill>
              </a:rPr>
              <a:t> dataset </a:t>
            </a:r>
            <a:r>
              <a:rPr lang="en-GB" sz="2000" dirty="0"/>
              <a:t>by creating </a:t>
            </a:r>
            <a:r>
              <a:rPr lang="en-GB" sz="2000" b="1" dirty="0" smtClean="0">
                <a:solidFill>
                  <a:srgbClr val="00B050"/>
                </a:solidFill>
              </a:rPr>
              <a:t>three </a:t>
            </a:r>
            <a:r>
              <a:rPr lang="en-GB" sz="2000" b="1" dirty="0" err="1">
                <a:solidFill>
                  <a:srgbClr val="00B050"/>
                </a:solidFill>
              </a:rPr>
              <a:t>tabsets</a:t>
            </a:r>
            <a:r>
              <a:rPr lang="en-GB" sz="2000" dirty="0">
                <a:solidFill>
                  <a:srgbClr val="00B050"/>
                </a:solidFill>
              </a:rPr>
              <a:t> </a:t>
            </a:r>
            <a:r>
              <a:rPr lang="en-GB" sz="2000" dirty="0"/>
              <a:t>in the main panel. The </a:t>
            </a:r>
            <a:r>
              <a:rPr lang="en-GB" sz="2000" dirty="0" smtClean="0"/>
              <a:t>first one </a:t>
            </a:r>
            <a:r>
              <a:rPr lang="en-GB" sz="2000" dirty="0"/>
              <a:t>contains a histogram per chosen </a:t>
            </a:r>
            <a:r>
              <a:rPr lang="en-GB" sz="2000" dirty="0" smtClean="0"/>
              <a:t>variable (variable name/bin size/</a:t>
            </a:r>
            <a:r>
              <a:rPr lang="en-GB" sz="2000" dirty="0" err="1" smtClean="0"/>
              <a:t>color</a:t>
            </a:r>
            <a:r>
              <a:rPr lang="en-GB" sz="2000" dirty="0" smtClean="0"/>
              <a:t>), </a:t>
            </a:r>
            <a:r>
              <a:rPr lang="en-GB" sz="2000" dirty="0"/>
              <a:t>while the second one displays </a:t>
            </a:r>
            <a:r>
              <a:rPr lang="en-GB" sz="2000" dirty="0" smtClean="0"/>
              <a:t>a summary </a:t>
            </a:r>
            <a:r>
              <a:rPr lang="en-GB" sz="2000" dirty="0"/>
              <a:t>output of all </a:t>
            </a:r>
            <a:r>
              <a:rPr lang="en-GB" sz="2000" dirty="0" smtClean="0"/>
              <a:t>variables and the third one displays the data table. </a:t>
            </a:r>
            <a:r>
              <a:rPr lang="en-GB" sz="2000" dirty="0"/>
              <a:t>Variable selection is obtained by a select input</a:t>
            </a:r>
            <a:r>
              <a:rPr lang="en-GB" sz="2000" dirty="0" smtClean="0"/>
              <a:t>.</a:t>
            </a:r>
          </a:p>
          <a:p>
            <a:r>
              <a:rPr lang="en-US" sz="2000" b="1" dirty="0" smtClean="0">
                <a:solidFill>
                  <a:srgbClr val="0070C0"/>
                </a:solidFill>
              </a:rPr>
              <a:t>Interface Design: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>  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6800" y="3352800"/>
            <a:ext cx="1600200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Sidebar</a:t>
            </a:r>
          </a:p>
          <a:p>
            <a:pPr algn="ctr"/>
            <a:r>
              <a:rPr lang="en-US" dirty="0" smtClean="0"/>
              <a:t>Panel (select input for different variables)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819400" y="3376612"/>
            <a:ext cx="4038600" cy="2590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819400" y="3352800"/>
            <a:ext cx="1143000" cy="4572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Histogram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962400" y="3352800"/>
            <a:ext cx="1219200" cy="4572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Summary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1143000" cy="4572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04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r>
              <a:rPr lang="en-GB" sz="2000" b="1" dirty="0" smtClean="0"/>
              <a:t>Step 1: Load the package and iris data </a:t>
            </a:r>
          </a:p>
          <a:p>
            <a:pPr marL="400050" lvl="1" indent="0">
              <a:buNone/>
            </a:pPr>
            <a:r>
              <a:rPr lang="en-GB" sz="1600" dirty="0" err="1" smtClean="0"/>
              <a:t>install.packages</a:t>
            </a:r>
            <a:r>
              <a:rPr lang="en-GB" sz="1600" dirty="0" smtClean="0"/>
              <a:t>("shiny")</a:t>
            </a:r>
          </a:p>
          <a:p>
            <a:pPr marL="400050" lvl="1" indent="0">
              <a:buNone/>
            </a:pPr>
            <a:r>
              <a:rPr lang="en-GB" sz="1600" dirty="0" smtClean="0"/>
              <a:t> library(shiny)</a:t>
            </a:r>
          </a:p>
          <a:p>
            <a:pPr marL="400050" lvl="1" indent="0">
              <a:buNone/>
            </a:pPr>
            <a:r>
              <a:rPr lang="en-GB" sz="1600" dirty="0" smtClean="0"/>
              <a:t> iris</a:t>
            </a:r>
          </a:p>
          <a:p>
            <a:pPr marL="400050" lvl="1" indent="0">
              <a:buNone/>
            </a:pPr>
            <a:r>
              <a:rPr lang="en-GB" sz="1600" dirty="0" smtClean="0"/>
              <a:t> </a:t>
            </a:r>
            <a:r>
              <a:rPr lang="en-GB" sz="1600" dirty="0" err="1" smtClean="0"/>
              <a:t>str</a:t>
            </a:r>
            <a:r>
              <a:rPr lang="en-GB" sz="1600" dirty="0" smtClean="0"/>
              <a:t>(iris)</a:t>
            </a:r>
          </a:p>
          <a:p>
            <a:pPr marL="400050" lvl="1" indent="0">
              <a:buNone/>
            </a:pPr>
            <a:r>
              <a:rPr lang="en-GB" sz="1600" dirty="0" smtClean="0"/>
              <a:t> head(iris)</a:t>
            </a:r>
          </a:p>
          <a:p>
            <a:pPr marL="400050" lvl="1" indent="0">
              <a:buNone/>
            </a:pPr>
            <a:r>
              <a:rPr lang="en-GB" sz="1600" dirty="0" smtClean="0"/>
              <a:t> summary(iris)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r="-1" b="8862"/>
          <a:stretch/>
        </p:blipFill>
        <p:spPr bwMode="auto">
          <a:xfrm>
            <a:off x="3276600" y="2653506"/>
            <a:ext cx="5389178" cy="123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"/>
          <a:stretch/>
        </p:blipFill>
        <p:spPr bwMode="auto">
          <a:xfrm>
            <a:off x="2011378" y="4296696"/>
            <a:ext cx="6675422" cy="103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/>
          <a:stretch/>
        </p:blipFill>
        <p:spPr bwMode="auto">
          <a:xfrm>
            <a:off x="3352800" y="1219200"/>
            <a:ext cx="531297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03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r>
              <a:rPr lang="en-GB" sz="2000" b="1" dirty="0"/>
              <a:t>Step 2: Build  the basic framework for R shiny</a:t>
            </a:r>
          </a:p>
          <a:p>
            <a:pPr marL="400050" lvl="1" indent="0">
              <a:buNone/>
            </a:pPr>
            <a:r>
              <a:rPr lang="en-GB" sz="1500" dirty="0" smtClean="0">
                <a:solidFill>
                  <a:srgbClr val="00B0F0"/>
                </a:solidFill>
              </a:rPr>
              <a:t> </a:t>
            </a:r>
            <a:r>
              <a:rPr lang="en-GB" sz="1500" b="1" dirty="0" err="1">
                <a:solidFill>
                  <a:srgbClr val="00B0F0"/>
                </a:solidFill>
              </a:rPr>
              <a:t>ui</a:t>
            </a:r>
            <a:r>
              <a:rPr lang="en-GB" sz="1500" b="1" dirty="0">
                <a:solidFill>
                  <a:srgbClr val="00B0F0"/>
                </a:solidFill>
              </a:rPr>
              <a:t> &lt;- </a:t>
            </a:r>
            <a:r>
              <a:rPr lang="en-GB" sz="1500" b="1" dirty="0" err="1">
                <a:solidFill>
                  <a:srgbClr val="00B0F0"/>
                </a:solidFill>
              </a:rPr>
              <a:t>fluidPage</a:t>
            </a:r>
            <a:r>
              <a:rPr lang="en-GB" sz="1500" b="1" dirty="0">
                <a:solidFill>
                  <a:srgbClr val="00B0F0"/>
                </a:solidFill>
              </a:rPr>
              <a:t>(</a:t>
            </a:r>
          </a:p>
          <a:p>
            <a:pPr marL="400050" lvl="1" indent="0">
              <a:buNone/>
            </a:pPr>
            <a:r>
              <a:rPr lang="en-GB" sz="1500" dirty="0"/>
              <a:t>   </a:t>
            </a:r>
            <a:r>
              <a:rPr lang="en-GB" sz="1500" dirty="0" err="1"/>
              <a:t>titlePanel</a:t>
            </a:r>
            <a:r>
              <a:rPr lang="en-GB" sz="1500" dirty="0"/>
              <a:t>(title = "Shiny App for Iris!"),</a:t>
            </a:r>
          </a:p>
          <a:p>
            <a:pPr marL="400050" lvl="1" indent="0">
              <a:buNone/>
            </a:pPr>
            <a:r>
              <a:rPr lang="en-GB" sz="1500" dirty="0"/>
              <a:t>   # Sidebar layout with input and output definitions ----</a:t>
            </a:r>
          </a:p>
          <a:p>
            <a:pPr marL="400050" lvl="1" indent="0">
              <a:buNone/>
            </a:pPr>
            <a:r>
              <a:rPr lang="en-GB" sz="1500" dirty="0"/>
              <a:t>   </a:t>
            </a:r>
            <a:r>
              <a:rPr lang="en-GB" sz="1500" dirty="0" err="1"/>
              <a:t>sidebarLayout</a:t>
            </a:r>
            <a:r>
              <a:rPr lang="en-GB" sz="1500" dirty="0"/>
              <a:t>(</a:t>
            </a:r>
          </a:p>
          <a:p>
            <a:pPr marL="400050" lvl="1" indent="0">
              <a:buNone/>
            </a:pPr>
            <a:r>
              <a:rPr lang="en-GB" sz="1500" dirty="0"/>
              <a:t>     # Sidebar panel for inputs </a:t>
            </a:r>
            <a:endParaRPr lang="en-GB" sz="1500" dirty="0" smtClean="0"/>
          </a:p>
          <a:p>
            <a:pPr marL="400050" lvl="1" indent="0">
              <a:buNone/>
            </a:pPr>
            <a:r>
              <a:rPr lang="en-GB" sz="1500" dirty="0" err="1" smtClean="0"/>
              <a:t>sidebarPanel</a:t>
            </a:r>
            <a:r>
              <a:rPr lang="en-GB" sz="1500" dirty="0"/>
              <a:t>(</a:t>
            </a:r>
          </a:p>
          <a:p>
            <a:pPr marL="400050" lvl="1" indent="0">
              <a:buNone/>
            </a:pPr>
            <a:r>
              <a:rPr lang="en-GB" sz="1500" dirty="0"/>
              <a:t>     ),</a:t>
            </a:r>
          </a:p>
          <a:p>
            <a:pPr marL="400050" lvl="1" indent="0">
              <a:buNone/>
            </a:pPr>
            <a:r>
              <a:rPr lang="en-GB" sz="1500" dirty="0"/>
              <a:t>     </a:t>
            </a:r>
          </a:p>
          <a:p>
            <a:pPr marL="400050" lvl="1" indent="0">
              <a:buNone/>
            </a:pPr>
            <a:r>
              <a:rPr lang="en-GB" sz="1500" dirty="0"/>
              <a:t>     # Main panel for displaying outputs </a:t>
            </a:r>
            <a:endParaRPr lang="en-GB" sz="1500" dirty="0" smtClean="0"/>
          </a:p>
          <a:p>
            <a:pPr marL="400050" lvl="1" indent="0">
              <a:buNone/>
            </a:pPr>
            <a:r>
              <a:rPr lang="en-GB" sz="1500" dirty="0" err="1" smtClean="0"/>
              <a:t>mainPanel</a:t>
            </a:r>
            <a:r>
              <a:rPr lang="en-GB" sz="1500" dirty="0"/>
              <a:t>( </a:t>
            </a:r>
          </a:p>
          <a:p>
            <a:pPr marL="400050" lvl="1" indent="0">
              <a:buNone/>
            </a:pPr>
            <a:r>
              <a:rPr lang="en-GB" sz="1500" dirty="0"/>
              <a:t>     )</a:t>
            </a:r>
          </a:p>
          <a:p>
            <a:pPr marL="400050" lvl="1" indent="0">
              <a:buNone/>
            </a:pPr>
            <a:r>
              <a:rPr lang="en-GB" sz="1500" dirty="0"/>
              <a:t>   )</a:t>
            </a:r>
          </a:p>
          <a:p>
            <a:pPr marL="400050" lvl="1" indent="0">
              <a:buNone/>
            </a:pPr>
            <a:r>
              <a:rPr lang="en-GB" sz="1500" dirty="0"/>
              <a:t> )</a:t>
            </a:r>
          </a:p>
          <a:p>
            <a:pPr marL="400050" lvl="1" indent="0">
              <a:buNone/>
            </a:pPr>
            <a:r>
              <a:rPr lang="en-GB" sz="1500" dirty="0"/>
              <a:t> </a:t>
            </a:r>
          </a:p>
          <a:p>
            <a:pPr marL="400050" lvl="1" indent="0">
              <a:buNone/>
            </a:pPr>
            <a:r>
              <a:rPr lang="en-GB" sz="1500" b="1" dirty="0"/>
              <a:t> </a:t>
            </a:r>
            <a:r>
              <a:rPr lang="en-GB" sz="1500" b="1" dirty="0">
                <a:solidFill>
                  <a:srgbClr val="00B0F0"/>
                </a:solidFill>
              </a:rPr>
              <a:t>server </a:t>
            </a:r>
            <a:r>
              <a:rPr lang="en-GB" sz="1500" dirty="0"/>
              <a:t>&lt;- function(</a:t>
            </a:r>
            <a:r>
              <a:rPr lang="en-GB" sz="1500" dirty="0" err="1"/>
              <a:t>input,output</a:t>
            </a:r>
            <a:r>
              <a:rPr lang="en-GB" sz="1500" dirty="0"/>
              <a:t>){}</a:t>
            </a:r>
          </a:p>
          <a:p>
            <a:pPr marL="400050" lvl="1" indent="0">
              <a:buNone/>
            </a:pPr>
            <a:r>
              <a:rPr lang="en-GB" sz="1500" b="1" dirty="0"/>
              <a:t> </a:t>
            </a:r>
            <a:r>
              <a:rPr lang="en-GB" sz="1500" b="1" dirty="0" err="1">
                <a:solidFill>
                  <a:srgbClr val="00B0F0"/>
                </a:solidFill>
              </a:rPr>
              <a:t>shinyApp</a:t>
            </a:r>
            <a:r>
              <a:rPr lang="en-GB" sz="1500" dirty="0"/>
              <a:t>(</a:t>
            </a:r>
            <a:r>
              <a:rPr lang="en-GB" sz="1500" dirty="0" err="1"/>
              <a:t>ui,server</a:t>
            </a:r>
            <a:r>
              <a:rPr lang="en-GB" sz="1500" dirty="0"/>
              <a:t>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86000"/>
            <a:ext cx="4836695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4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382000" cy="5821363"/>
          </a:xfrm>
        </p:spPr>
        <p:txBody>
          <a:bodyPr>
            <a:normAutofit/>
          </a:bodyPr>
          <a:lstStyle/>
          <a:p>
            <a:r>
              <a:rPr lang="en-GB" sz="2000" b="1" dirty="0" smtClean="0"/>
              <a:t>Step 3: Create the input structure in the sidebar panel</a:t>
            </a:r>
          </a:p>
          <a:p>
            <a:pPr marL="400050" lvl="1" indent="0">
              <a:buNone/>
            </a:pPr>
            <a:r>
              <a:rPr lang="en-GB" sz="1400" dirty="0" err="1" smtClean="0"/>
              <a:t>ui</a:t>
            </a:r>
            <a:r>
              <a:rPr lang="en-GB" sz="1400" dirty="0" smtClean="0"/>
              <a:t> &lt;- </a:t>
            </a:r>
            <a:r>
              <a:rPr lang="en-GB" sz="1400" dirty="0" err="1" smtClean="0"/>
              <a:t>fluidPage</a:t>
            </a:r>
            <a:r>
              <a:rPr lang="en-GB" sz="1400" dirty="0" smtClean="0"/>
              <a:t>(</a:t>
            </a:r>
          </a:p>
          <a:p>
            <a:pPr marL="400050" lvl="1" indent="0">
              <a:buNone/>
            </a:pPr>
            <a:r>
              <a:rPr lang="en-GB" sz="1400" dirty="0" smtClean="0"/>
              <a:t>   </a:t>
            </a:r>
            <a:r>
              <a:rPr lang="en-GB" sz="1400" dirty="0" err="1" smtClean="0"/>
              <a:t>titlePanel</a:t>
            </a:r>
            <a:r>
              <a:rPr lang="en-GB" sz="1400" dirty="0" smtClean="0"/>
              <a:t>(title = "Shiny App for Iris!"),</a:t>
            </a:r>
          </a:p>
          <a:p>
            <a:pPr marL="400050" lvl="1" indent="0">
              <a:buNone/>
            </a:pPr>
            <a:r>
              <a:rPr lang="en-GB" sz="1400" dirty="0" smtClean="0"/>
              <a:t>   # Sidebar layout with input and output definitions ----</a:t>
            </a:r>
          </a:p>
          <a:p>
            <a:pPr marL="400050" lvl="1" indent="0">
              <a:buNone/>
            </a:pPr>
            <a:r>
              <a:rPr lang="en-GB" sz="1400" dirty="0" smtClean="0"/>
              <a:t>   </a:t>
            </a:r>
            <a:r>
              <a:rPr lang="en-GB" sz="1400" dirty="0" err="1" smtClean="0"/>
              <a:t>sidebarLayout</a:t>
            </a:r>
            <a:r>
              <a:rPr lang="en-GB" sz="1400" dirty="0" smtClean="0"/>
              <a:t>(</a:t>
            </a:r>
          </a:p>
          <a:p>
            <a:pPr marL="400050" lvl="1" indent="0">
              <a:buNone/>
            </a:pPr>
            <a:r>
              <a:rPr lang="en-GB" sz="1400" dirty="0" smtClean="0"/>
              <a:t>     # Sidebar panel for inputs ----</a:t>
            </a:r>
          </a:p>
          <a:p>
            <a:pPr marL="400050" lvl="1" indent="0">
              <a:buNone/>
            </a:pPr>
            <a:r>
              <a:rPr lang="en-GB" sz="1400" dirty="0" smtClean="0"/>
              <a:t>     </a:t>
            </a:r>
            <a:r>
              <a:rPr lang="en-GB" sz="1400" dirty="0" err="1" smtClean="0"/>
              <a:t>sidebarPanel</a:t>
            </a:r>
            <a:r>
              <a:rPr lang="en-GB" sz="1400" dirty="0" smtClean="0"/>
              <a:t>(</a:t>
            </a:r>
          </a:p>
          <a:p>
            <a:pPr marL="400050" lvl="1" indent="0">
              <a:buNone/>
            </a:pPr>
            <a:r>
              <a:rPr lang="en-GB" sz="1400" dirty="0" smtClean="0"/>
              <a:t>       </a:t>
            </a:r>
            <a:r>
              <a:rPr lang="en-GB" sz="1400" b="1" dirty="0" err="1" smtClean="0">
                <a:solidFill>
                  <a:schemeClr val="accent6">
                    <a:lumMod val="75000"/>
                  </a:schemeClr>
                </a:solidFill>
              </a:rPr>
              <a:t>selectInput</a:t>
            </a:r>
            <a:r>
              <a:rPr lang="en-GB" sz="1400" b="1" dirty="0" smtClean="0">
                <a:solidFill>
                  <a:srgbClr val="0070C0"/>
                </a:solidFill>
              </a:rPr>
              <a:t>(</a:t>
            </a:r>
            <a:r>
              <a:rPr lang="en-GB" sz="1400" b="1" dirty="0" err="1" smtClean="0">
                <a:solidFill>
                  <a:srgbClr val="0070C0"/>
                </a:solidFill>
              </a:rPr>
              <a:t>inputId</a:t>
            </a:r>
            <a:r>
              <a:rPr lang="en-GB" sz="1400" b="1" dirty="0" smtClean="0">
                <a:solidFill>
                  <a:srgbClr val="0070C0"/>
                </a:solidFill>
              </a:rPr>
              <a:t>="</a:t>
            </a:r>
            <a:r>
              <a:rPr lang="en-GB" sz="1400" b="1" dirty="0" err="1" smtClean="0">
                <a:solidFill>
                  <a:srgbClr val="0070C0"/>
                </a:solidFill>
              </a:rPr>
              <a:t>var</a:t>
            </a:r>
            <a:r>
              <a:rPr lang="en-GB" sz="1400" b="1" dirty="0" smtClean="0">
                <a:solidFill>
                  <a:srgbClr val="0070C0"/>
                </a:solidFill>
              </a:rPr>
              <a:t>","Select the </a:t>
            </a:r>
            <a:r>
              <a:rPr lang="en-GB" sz="1400" b="1" dirty="0" err="1" smtClean="0">
                <a:solidFill>
                  <a:srgbClr val="0070C0"/>
                </a:solidFill>
              </a:rPr>
              <a:t>variables",choices</a:t>
            </a:r>
            <a:r>
              <a:rPr lang="en-GB" sz="1400" b="1" dirty="0" smtClean="0">
                <a:solidFill>
                  <a:srgbClr val="0070C0"/>
                </a:solidFill>
              </a:rPr>
              <a:t> = c("</a:t>
            </a:r>
            <a:r>
              <a:rPr lang="en-GB" sz="1400" b="1" dirty="0" err="1" smtClean="0">
                <a:solidFill>
                  <a:srgbClr val="0070C0"/>
                </a:solidFill>
              </a:rPr>
              <a:t>Sepal.Length</a:t>
            </a:r>
            <a:r>
              <a:rPr lang="en-GB" sz="1400" b="1" dirty="0" smtClean="0">
                <a:solidFill>
                  <a:srgbClr val="0070C0"/>
                </a:solidFill>
              </a:rPr>
              <a:t>"=1,"Sepal.Width"=2,"Petal.Length"=3,"Petal.Width"=4),selected=3,selectize = FALSE),</a:t>
            </a:r>
          </a:p>
          <a:p>
            <a:pPr marL="400050" lvl="1" indent="0">
              <a:buNone/>
            </a:pPr>
            <a:r>
              <a:rPr lang="en-GB" sz="1400" b="1" dirty="0" smtClean="0">
                <a:solidFill>
                  <a:srgbClr val="0070C0"/>
                </a:solidFill>
              </a:rPr>
              <a:t>       </a:t>
            </a:r>
            <a:r>
              <a:rPr lang="en-GB" sz="1400" b="1" dirty="0" err="1" smtClean="0">
                <a:solidFill>
                  <a:schemeClr val="accent6">
                    <a:lumMod val="75000"/>
                  </a:schemeClr>
                </a:solidFill>
              </a:rPr>
              <a:t>sliderInput</a:t>
            </a:r>
            <a:r>
              <a:rPr lang="en-GB" sz="1400" b="1" dirty="0" smtClean="0">
                <a:solidFill>
                  <a:srgbClr val="0070C0"/>
                </a:solidFill>
              </a:rPr>
              <a:t>(</a:t>
            </a:r>
            <a:r>
              <a:rPr lang="en-GB" sz="1400" b="1" dirty="0" err="1" smtClean="0">
                <a:solidFill>
                  <a:srgbClr val="0070C0"/>
                </a:solidFill>
              </a:rPr>
              <a:t>inputId</a:t>
            </a:r>
            <a:r>
              <a:rPr lang="en-GB" sz="1400" b="1" dirty="0" smtClean="0">
                <a:solidFill>
                  <a:srgbClr val="0070C0"/>
                </a:solidFill>
              </a:rPr>
              <a:t>="</a:t>
            </a:r>
            <a:r>
              <a:rPr lang="en-GB" sz="1400" b="1" dirty="0" err="1" smtClean="0">
                <a:solidFill>
                  <a:srgbClr val="0070C0"/>
                </a:solidFill>
              </a:rPr>
              <a:t>bin","Select</a:t>
            </a:r>
            <a:r>
              <a:rPr lang="en-GB" sz="1400" b="1" dirty="0" smtClean="0">
                <a:solidFill>
                  <a:srgbClr val="0070C0"/>
                </a:solidFill>
              </a:rPr>
              <a:t> the number of bins for </a:t>
            </a:r>
            <a:r>
              <a:rPr lang="en-GB" sz="1400" b="1" dirty="0" err="1" smtClean="0">
                <a:solidFill>
                  <a:srgbClr val="0070C0"/>
                </a:solidFill>
              </a:rPr>
              <a:t>histogram",min</a:t>
            </a:r>
            <a:r>
              <a:rPr lang="en-GB" sz="1400" b="1" dirty="0" smtClean="0">
                <a:solidFill>
                  <a:srgbClr val="0070C0"/>
                </a:solidFill>
              </a:rPr>
              <a:t>=5, max=25,value=10),</a:t>
            </a:r>
          </a:p>
          <a:p>
            <a:pPr marL="400050" lvl="1" indent="0">
              <a:buNone/>
            </a:pPr>
            <a:r>
              <a:rPr lang="en-GB" sz="1400" b="1" dirty="0" smtClean="0">
                <a:solidFill>
                  <a:schemeClr val="accent6">
                    <a:lumMod val="75000"/>
                  </a:schemeClr>
                </a:solidFill>
              </a:rPr>
              <a:t>       </a:t>
            </a:r>
            <a:r>
              <a:rPr lang="en-GB" sz="1400" b="1" dirty="0" err="1" smtClean="0">
                <a:solidFill>
                  <a:schemeClr val="accent6">
                    <a:lumMod val="75000"/>
                  </a:schemeClr>
                </a:solidFill>
              </a:rPr>
              <a:t>radioButtons</a:t>
            </a:r>
            <a:r>
              <a:rPr lang="en-GB" sz="1400" b="1" dirty="0" smtClean="0">
                <a:solidFill>
                  <a:srgbClr val="0070C0"/>
                </a:solidFill>
              </a:rPr>
              <a:t>(</a:t>
            </a:r>
            <a:r>
              <a:rPr lang="en-GB" sz="1400" b="1" dirty="0" err="1" smtClean="0">
                <a:solidFill>
                  <a:srgbClr val="0070C0"/>
                </a:solidFill>
              </a:rPr>
              <a:t>inputId</a:t>
            </a:r>
            <a:r>
              <a:rPr lang="en-GB" sz="1400" b="1" dirty="0" smtClean="0">
                <a:solidFill>
                  <a:srgbClr val="0070C0"/>
                </a:solidFill>
              </a:rPr>
              <a:t>="</a:t>
            </a:r>
            <a:r>
              <a:rPr lang="en-GB" sz="1400" b="1" dirty="0" err="1" smtClean="0">
                <a:solidFill>
                  <a:srgbClr val="0070C0"/>
                </a:solidFill>
              </a:rPr>
              <a:t>colour",label</a:t>
            </a:r>
            <a:r>
              <a:rPr lang="en-GB" sz="1400" b="1" dirty="0" smtClean="0">
                <a:solidFill>
                  <a:srgbClr val="0070C0"/>
                </a:solidFill>
              </a:rPr>
              <a:t>="Select the colour of the </a:t>
            </a:r>
            <a:r>
              <a:rPr lang="en-GB" sz="1400" b="1" dirty="0" err="1" smtClean="0">
                <a:solidFill>
                  <a:srgbClr val="0070C0"/>
                </a:solidFill>
              </a:rPr>
              <a:t>histogram",choices</a:t>
            </a:r>
            <a:r>
              <a:rPr lang="en-GB" sz="1400" b="1" dirty="0" smtClean="0">
                <a:solidFill>
                  <a:srgbClr val="0070C0"/>
                </a:solidFill>
              </a:rPr>
              <a:t> = c("</a:t>
            </a:r>
            <a:r>
              <a:rPr lang="en-GB" sz="1400" b="1" dirty="0" err="1" smtClean="0">
                <a:solidFill>
                  <a:srgbClr val="0070C0"/>
                </a:solidFill>
              </a:rPr>
              <a:t>blue","yellow","red</a:t>
            </a:r>
            <a:r>
              <a:rPr lang="en-GB" sz="1400" b="1" dirty="0" smtClean="0">
                <a:solidFill>
                  <a:srgbClr val="0070C0"/>
                </a:solidFill>
              </a:rPr>
              <a:t>"),selected="yellow")</a:t>
            </a:r>
          </a:p>
          <a:p>
            <a:pPr marL="400050" lvl="1" indent="0">
              <a:buNone/>
            </a:pPr>
            <a:r>
              <a:rPr lang="en-GB" sz="1400" dirty="0" smtClean="0"/>
              <a:t>       ),</a:t>
            </a:r>
          </a:p>
          <a:p>
            <a:pPr marL="400050" lvl="1" indent="0">
              <a:buNone/>
            </a:pPr>
            <a:r>
              <a:rPr lang="en-GB" sz="1400" dirty="0" smtClean="0"/>
              <a:t>     </a:t>
            </a:r>
          </a:p>
          <a:p>
            <a:pPr marL="400050" lvl="1" indent="0">
              <a:buNone/>
            </a:pPr>
            <a:r>
              <a:rPr lang="en-GB" sz="1400" dirty="0" smtClean="0"/>
              <a:t>     # Main panel for displaying outputs ----</a:t>
            </a:r>
          </a:p>
          <a:p>
            <a:pPr marL="400050" lvl="1" indent="0">
              <a:buNone/>
            </a:pPr>
            <a:r>
              <a:rPr lang="en-GB" sz="1400" dirty="0" smtClean="0"/>
              <a:t>     </a:t>
            </a:r>
            <a:r>
              <a:rPr lang="en-GB" sz="1400" dirty="0" err="1" smtClean="0"/>
              <a:t>mainPanel</a:t>
            </a:r>
            <a:r>
              <a:rPr lang="en-GB" sz="1400" dirty="0" smtClean="0"/>
              <a:t>( </a:t>
            </a:r>
          </a:p>
          <a:p>
            <a:pPr marL="400050" lvl="1" indent="0">
              <a:buNone/>
            </a:pPr>
            <a:r>
              <a:rPr lang="en-GB" sz="1400" dirty="0" smtClean="0"/>
              <a:t>      )</a:t>
            </a:r>
          </a:p>
          <a:p>
            <a:pPr marL="400050" lvl="1" indent="0">
              <a:buNone/>
            </a:pPr>
            <a:r>
              <a:rPr lang="en-GB" sz="1400" dirty="0" smtClean="0"/>
              <a:t>     )</a:t>
            </a:r>
          </a:p>
          <a:p>
            <a:pPr marL="400050" lvl="1" indent="0">
              <a:buNone/>
            </a:pPr>
            <a:r>
              <a:rPr lang="en-GB" sz="1400" dirty="0" smtClean="0"/>
              <a:t>   )</a:t>
            </a:r>
          </a:p>
          <a:p>
            <a:pPr marL="400050" lvl="1" indent="0">
              <a:buNone/>
            </a:pPr>
            <a:r>
              <a:rPr lang="en-GB" sz="1400" dirty="0" smtClean="0"/>
              <a:t> </a:t>
            </a:r>
          </a:p>
          <a:p>
            <a:pPr marL="400050" lvl="1" indent="0">
              <a:buNone/>
            </a:pPr>
            <a:r>
              <a:rPr lang="en-GB" sz="1400" dirty="0" smtClean="0"/>
              <a:t> server &lt;- function(</a:t>
            </a:r>
            <a:r>
              <a:rPr lang="en-GB" sz="1400" dirty="0" err="1" smtClean="0"/>
              <a:t>input,output</a:t>
            </a:r>
            <a:r>
              <a:rPr lang="en-GB" sz="1400" dirty="0" smtClean="0"/>
              <a:t>){}</a:t>
            </a:r>
          </a:p>
          <a:p>
            <a:pPr marL="400050" lvl="1" indent="0">
              <a:buNone/>
            </a:pPr>
            <a:r>
              <a:rPr lang="en-GB" sz="1400" dirty="0" smtClean="0"/>
              <a:t> </a:t>
            </a:r>
            <a:r>
              <a:rPr lang="en-GB" sz="1400" dirty="0" err="1" smtClean="0"/>
              <a:t>shinyApp</a:t>
            </a:r>
            <a:r>
              <a:rPr lang="en-GB" sz="1400" dirty="0" smtClean="0"/>
              <a:t>(</a:t>
            </a:r>
            <a:r>
              <a:rPr lang="en-GB" sz="1400" dirty="0" err="1" smtClean="0"/>
              <a:t>ui,server</a:t>
            </a:r>
            <a:r>
              <a:rPr lang="en-GB" sz="1400" dirty="0" smtClean="0"/>
              <a:t>)</a:t>
            </a:r>
            <a:endParaRPr lang="en-GB" sz="1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52800"/>
            <a:ext cx="415925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18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57200"/>
            <a:ext cx="8305800" cy="5592763"/>
          </a:xfrm>
        </p:spPr>
        <p:txBody>
          <a:bodyPr>
            <a:normAutofit fontScale="40000" lnSpcReduction="20000"/>
          </a:bodyPr>
          <a:lstStyle/>
          <a:p>
            <a:r>
              <a:rPr lang="en-GB" sz="5000" b="1" dirty="0" smtClean="0"/>
              <a:t>Step 4: Create </a:t>
            </a:r>
            <a:r>
              <a:rPr lang="en-GB" sz="5000" b="1" dirty="0" err="1" smtClean="0"/>
              <a:t>tabsets</a:t>
            </a:r>
            <a:r>
              <a:rPr lang="en-GB" sz="5000" b="1" dirty="0" smtClean="0"/>
              <a:t> with outputs in the UI main panel</a:t>
            </a:r>
          </a:p>
          <a:p>
            <a:pPr marL="400050" lvl="1" indent="0">
              <a:buNone/>
            </a:pPr>
            <a:r>
              <a:rPr lang="en-GB" sz="3000" dirty="0" err="1" smtClean="0"/>
              <a:t>ui</a:t>
            </a:r>
            <a:r>
              <a:rPr lang="en-GB" sz="3000" dirty="0" smtClean="0"/>
              <a:t> &lt;- </a:t>
            </a:r>
            <a:r>
              <a:rPr lang="en-GB" sz="3000" dirty="0" err="1" smtClean="0"/>
              <a:t>fluidPage</a:t>
            </a:r>
            <a:r>
              <a:rPr lang="en-GB" sz="3000" dirty="0" smtClean="0"/>
              <a:t>(</a:t>
            </a:r>
          </a:p>
          <a:p>
            <a:pPr marL="400050" lvl="1" indent="0">
              <a:buNone/>
            </a:pPr>
            <a:r>
              <a:rPr lang="en-GB" sz="3000" dirty="0" smtClean="0"/>
              <a:t>   </a:t>
            </a:r>
            <a:r>
              <a:rPr lang="en-GB" sz="3000" dirty="0" err="1" smtClean="0"/>
              <a:t>titlePanel</a:t>
            </a:r>
            <a:r>
              <a:rPr lang="en-GB" sz="3000" dirty="0" smtClean="0"/>
              <a:t>(title = "Shiny App for Iris!"),</a:t>
            </a:r>
          </a:p>
          <a:p>
            <a:pPr marL="400050" lvl="1" indent="0">
              <a:buNone/>
            </a:pPr>
            <a:r>
              <a:rPr lang="en-GB" sz="3000" dirty="0" smtClean="0"/>
              <a:t>   # Sidebar layout with input and output definitions ----</a:t>
            </a:r>
          </a:p>
          <a:p>
            <a:pPr marL="400050" lvl="1" indent="0">
              <a:buNone/>
            </a:pPr>
            <a:r>
              <a:rPr lang="en-GB" sz="3000" dirty="0" smtClean="0"/>
              <a:t>   </a:t>
            </a:r>
            <a:r>
              <a:rPr lang="en-GB" sz="3000" dirty="0" err="1" smtClean="0"/>
              <a:t>sidebarLayout</a:t>
            </a:r>
            <a:r>
              <a:rPr lang="en-GB" sz="3000" dirty="0" smtClean="0"/>
              <a:t>(</a:t>
            </a:r>
          </a:p>
          <a:p>
            <a:pPr marL="400050" lvl="1" indent="0">
              <a:buNone/>
            </a:pPr>
            <a:r>
              <a:rPr lang="en-GB" sz="3000" dirty="0" smtClean="0"/>
              <a:t>     # Sidebar panel for inputs ----</a:t>
            </a:r>
          </a:p>
          <a:p>
            <a:pPr marL="400050" lvl="1" indent="0">
              <a:buNone/>
            </a:pPr>
            <a:r>
              <a:rPr lang="en-GB" sz="3000" dirty="0" smtClean="0"/>
              <a:t>     </a:t>
            </a:r>
            <a:r>
              <a:rPr lang="en-GB" sz="3000" dirty="0" err="1" smtClean="0"/>
              <a:t>sidebarPanel</a:t>
            </a:r>
            <a:r>
              <a:rPr lang="en-GB" sz="3000" dirty="0" smtClean="0"/>
              <a:t>(</a:t>
            </a:r>
          </a:p>
          <a:p>
            <a:pPr marL="400050" lvl="1" indent="0">
              <a:buNone/>
            </a:pPr>
            <a:r>
              <a:rPr lang="en-GB" sz="3000" dirty="0" smtClean="0"/>
              <a:t>       </a:t>
            </a:r>
            <a:r>
              <a:rPr lang="en-GB" sz="3000" dirty="0" err="1" smtClean="0"/>
              <a:t>selectInput</a:t>
            </a:r>
            <a:r>
              <a:rPr lang="en-GB" sz="3000" dirty="0" smtClean="0"/>
              <a:t>(</a:t>
            </a:r>
            <a:r>
              <a:rPr lang="en-GB" sz="3000" dirty="0" err="1" smtClean="0"/>
              <a:t>inputId</a:t>
            </a:r>
            <a:r>
              <a:rPr lang="en-GB" sz="3000" dirty="0" smtClean="0"/>
              <a:t>="</a:t>
            </a:r>
            <a:r>
              <a:rPr lang="en-GB" sz="3000" dirty="0" err="1" smtClean="0"/>
              <a:t>var</a:t>
            </a:r>
            <a:r>
              <a:rPr lang="en-GB" sz="3000" dirty="0" smtClean="0"/>
              <a:t>","Select the </a:t>
            </a:r>
            <a:r>
              <a:rPr lang="en-GB" sz="3000" dirty="0" err="1" smtClean="0"/>
              <a:t>variables",choices</a:t>
            </a:r>
            <a:r>
              <a:rPr lang="en-GB" sz="3000" dirty="0" smtClean="0"/>
              <a:t> = c("</a:t>
            </a:r>
            <a:r>
              <a:rPr lang="en-GB" sz="3000" dirty="0" err="1" smtClean="0"/>
              <a:t>Sepal.Length</a:t>
            </a:r>
            <a:r>
              <a:rPr lang="en-GB" sz="3000" dirty="0" smtClean="0"/>
              <a:t>"=1,"Sepal.Width"=2,"Petal.Length"=3,"Petal.Width"=4),selected=3,selectize = FALSE),</a:t>
            </a:r>
          </a:p>
          <a:p>
            <a:pPr marL="400050" lvl="1" indent="0">
              <a:buNone/>
            </a:pPr>
            <a:r>
              <a:rPr lang="en-GB" sz="3000" dirty="0" smtClean="0"/>
              <a:t>       </a:t>
            </a:r>
            <a:r>
              <a:rPr lang="en-GB" sz="3000" dirty="0" err="1" smtClean="0"/>
              <a:t>sliderInput</a:t>
            </a:r>
            <a:r>
              <a:rPr lang="en-GB" sz="3000" dirty="0" smtClean="0"/>
              <a:t>(</a:t>
            </a:r>
            <a:r>
              <a:rPr lang="en-GB" sz="3000" dirty="0" err="1" smtClean="0"/>
              <a:t>inputId</a:t>
            </a:r>
            <a:r>
              <a:rPr lang="en-GB" sz="3000" dirty="0" smtClean="0"/>
              <a:t>="</a:t>
            </a:r>
            <a:r>
              <a:rPr lang="en-GB" sz="3000" dirty="0" err="1" smtClean="0"/>
              <a:t>bin","Select</a:t>
            </a:r>
            <a:r>
              <a:rPr lang="en-GB" sz="3000" dirty="0" smtClean="0"/>
              <a:t> the number of bins for </a:t>
            </a:r>
            <a:r>
              <a:rPr lang="en-GB" sz="3000" dirty="0" err="1" smtClean="0"/>
              <a:t>histogram",min</a:t>
            </a:r>
            <a:r>
              <a:rPr lang="en-GB" sz="3000" dirty="0" smtClean="0"/>
              <a:t>=5, max=25,value=10),</a:t>
            </a:r>
          </a:p>
          <a:p>
            <a:pPr marL="400050" lvl="1" indent="0">
              <a:buNone/>
            </a:pPr>
            <a:r>
              <a:rPr lang="en-GB" sz="3000" dirty="0" smtClean="0"/>
              <a:t>       </a:t>
            </a:r>
            <a:r>
              <a:rPr lang="en-GB" sz="3000" dirty="0" err="1" smtClean="0"/>
              <a:t>radioButtons</a:t>
            </a:r>
            <a:r>
              <a:rPr lang="en-GB" sz="3000" dirty="0" smtClean="0"/>
              <a:t>(</a:t>
            </a:r>
            <a:r>
              <a:rPr lang="en-GB" sz="3000" dirty="0" err="1" smtClean="0"/>
              <a:t>inputId</a:t>
            </a:r>
            <a:r>
              <a:rPr lang="en-GB" sz="3000" dirty="0" smtClean="0"/>
              <a:t>="</a:t>
            </a:r>
            <a:r>
              <a:rPr lang="en-GB" sz="3000" dirty="0" err="1" smtClean="0"/>
              <a:t>colour",label</a:t>
            </a:r>
            <a:r>
              <a:rPr lang="en-GB" sz="3000" dirty="0" smtClean="0"/>
              <a:t>="Select the colour of the </a:t>
            </a:r>
            <a:r>
              <a:rPr lang="en-GB" sz="3000" dirty="0" err="1" smtClean="0"/>
              <a:t>histogram",choices</a:t>
            </a:r>
            <a:r>
              <a:rPr lang="en-GB" sz="3000" dirty="0" smtClean="0"/>
              <a:t> = c("</a:t>
            </a:r>
            <a:r>
              <a:rPr lang="en-GB" sz="3000" dirty="0" err="1" smtClean="0"/>
              <a:t>blue","yellow","red</a:t>
            </a:r>
            <a:r>
              <a:rPr lang="en-GB" sz="3000" dirty="0" smtClean="0"/>
              <a:t>"),selected="yellow")</a:t>
            </a:r>
          </a:p>
          <a:p>
            <a:pPr marL="400050" lvl="1" indent="0">
              <a:buNone/>
            </a:pPr>
            <a:r>
              <a:rPr lang="en-GB" sz="3000" dirty="0" smtClean="0"/>
              <a:t>     ),</a:t>
            </a:r>
          </a:p>
          <a:p>
            <a:pPr marL="400050" lvl="1" indent="0">
              <a:buNone/>
            </a:pPr>
            <a:r>
              <a:rPr lang="en-GB" sz="3000" dirty="0" smtClean="0"/>
              <a:t>     # Main panel for displaying outputs ----</a:t>
            </a:r>
          </a:p>
          <a:p>
            <a:pPr marL="400050" lvl="1" indent="0">
              <a:buNone/>
            </a:pPr>
            <a:r>
              <a:rPr lang="en-GB" sz="3000" dirty="0" smtClean="0"/>
              <a:t>     </a:t>
            </a:r>
            <a:r>
              <a:rPr lang="en-GB" sz="3000" dirty="0" err="1" smtClean="0"/>
              <a:t>mainPanel</a:t>
            </a:r>
            <a:r>
              <a:rPr lang="en-GB" sz="3000" dirty="0" smtClean="0"/>
              <a:t>( </a:t>
            </a:r>
          </a:p>
          <a:p>
            <a:pPr marL="400050" lvl="1" indent="0">
              <a:buNone/>
            </a:pPr>
            <a:r>
              <a:rPr lang="en-GB" sz="3000" dirty="0" smtClean="0"/>
              <a:t>       </a:t>
            </a:r>
            <a:r>
              <a:rPr lang="en-GB" sz="3000" b="1" dirty="0" err="1" smtClean="0">
                <a:solidFill>
                  <a:srgbClr val="0070C0"/>
                </a:solidFill>
              </a:rPr>
              <a:t>tabsetPanel</a:t>
            </a:r>
            <a:r>
              <a:rPr lang="en-GB" sz="3000" b="1" dirty="0" smtClean="0">
                <a:solidFill>
                  <a:srgbClr val="0070C0"/>
                </a:solidFill>
              </a:rPr>
              <a:t>(type="tab",</a:t>
            </a:r>
          </a:p>
          <a:p>
            <a:pPr marL="400050" lvl="1" indent="0">
              <a:buNone/>
            </a:pPr>
            <a:r>
              <a:rPr lang="en-GB" sz="3000" b="1" dirty="0" smtClean="0">
                <a:solidFill>
                  <a:srgbClr val="0070C0"/>
                </a:solidFill>
              </a:rPr>
              <a:t>                   </a:t>
            </a:r>
            <a:r>
              <a:rPr lang="en-GB" sz="3000" b="1" dirty="0" err="1" smtClean="0">
                <a:solidFill>
                  <a:srgbClr val="0070C0"/>
                </a:solidFill>
              </a:rPr>
              <a:t>tabPanel</a:t>
            </a:r>
            <a:r>
              <a:rPr lang="en-GB" sz="3000" b="1" dirty="0" smtClean="0">
                <a:solidFill>
                  <a:srgbClr val="0070C0"/>
                </a:solidFill>
              </a:rPr>
              <a:t>("Histogram",</a:t>
            </a:r>
            <a:r>
              <a:rPr lang="en-GB" sz="3000" b="1" dirty="0" err="1" smtClean="0">
                <a:solidFill>
                  <a:srgbClr val="0070C0"/>
                </a:solidFill>
              </a:rPr>
              <a:t>textOutput</a:t>
            </a:r>
            <a:r>
              <a:rPr lang="en-GB" sz="3000" b="1" dirty="0" smtClean="0">
                <a:solidFill>
                  <a:srgbClr val="0070C0"/>
                </a:solidFill>
              </a:rPr>
              <a:t>(</a:t>
            </a:r>
            <a:r>
              <a:rPr lang="en-GB" sz="3000" b="1" dirty="0" err="1" smtClean="0">
                <a:solidFill>
                  <a:srgbClr val="0070C0"/>
                </a:solidFill>
              </a:rPr>
              <a:t>outputId</a:t>
            </a:r>
            <a:r>
              <a:rPr lang="en-GB" sz="3000" b="1" dirty="0" smtClean="0">
                <a:solidFill>
                  <a:srgbClr val="0070C0"/>
                </a:solidFill>
              </a:rPr>
              <a:t>="text"),</a:t>
            </a:r>
            <a:r>
              <a:rPr lang="en-GB" sz="3000" b="1" dirty="0" err="1" smtClean="0">
                <a:solidFill>
                  <a:srgbClr val="0070C0"/>
                </a:solidFill>
              </a:rPr>
              <a:t>plotOutput</a:t>
            </a:r>
            <a:r>
              <a:rPr lang="en-GB" sz="3000" b="1" dirty="0" smtClean="0">
                <a:solidFill>
                  <a:srgbClr val="0070C0"/>
                </a:solidFill>
              </a:rPr>
              <a:t>(</a:t>
            </a:r>
            <a:r>
              <a:rPr lang="en-GB" sz="3000" b="1" dirty="0" err="1" smtClean="0">
                <a:solidFill>
                  <a:srgbClr val="0070C0"/>
                </a:solidFill>
              </a:rPr>
              <a:t>outputId</a:t>
            </a:r>
            <a:r>
              <a:rPr lang="en-GB" sz="3000" b="1" dirty="0" smtClean="0">
                <a:solidFill>
                  <a:srgbClr val="0070C0"/>
                </a:solidFill>
              </a:rPr>
              <a:t>="</a:t>
            </a:r>
            <a:r>
              <a:rPr lang="en-GB" sz="3000" b="1" dirty="0" err="1" smtClean="0">
                <a:solidFill>
                  <a:srgbClr val="0070C0"/>
                </a:solidFill>
              </a:rPr>
              <a:t>hist</a:t>
            </a:r>
            <a:r>
              <a:rPr lang="en-GB" sz="3000" b="1" dirty="0" smtClean="0">
                <a:solidFill>
                  <a:srgbClr val="0070C0"/>
                </a:solidFill>
              </a:rPr>
              <a:t>")),</a:t>
            </a:r>
          </a:p>
          <a:p>
            <a:pPr marL="400050" lvl="1" indent="0">
              <a:buNone/>
            </a:pPr>
            <a:r>
              <a:rPr lang="en-GB" sz="3000" b="1" dirty="0" smtClean="0">
                <a:solidFill>
                  <a:srgbClr val="0070C0"/>
                </a:solidFill>
              </a:rPr>
              <a:t>                   </a:t>
            </a:r>
            <a:r>
              <a:rPr lang="en-GB" sz="3000" b="1" dirty="0" err="1" smtClean="0">
                <a:solidFill>
                  <a:srgbClr val="0070C0"/>
                </a:solidFill>
              </a:rPr>
              <a:t>tabPanel</a:t>
            </a:r>
            <a:r>
              <a:rPr lang="en-GB" sz="3000" b="1" dirty="0" smtClean="0">
                <a:solidFill>
                  <a:srgbClr val="0070C0"/>
                </a:solidFill>
              </a:rPr>
              <a:t>("Data",</a:t>
            </a:r>
            <a:r>
              <a:rPr lang="en-GB" sz="3000" b="1" dirty="0" err="1" smtClean="0">
                <a:solidFill>
                  <a:srgbClr val="0070C0"/>
                </a:solidFill>
              </a:rPr>
              <a:t>DTOutput</a:t>
            </a:r>
            <a:r>
              <a:rPr lang="en-GB" sz="3000" b="1" dirty="0" smtClean="0">
                <a:solidFill>
                  <a:srgbClr val="0070C0"/>
                </a:solidFill>
              </a:rPr>
              <a:t>(</a:t>
            </a:r>
            <a:r>
              <a:rPr lang="en-GB" sz="3000" b="1" dirty="0" err="1" smtClean="0">
                <a:solidFill>
                  <a:srgbClr val="0070C0"/>
                </a:solidFill>
              </a:rPr>
              <a:t>outputId</a:t>
            </a:r>
            <a:r>
              <a:rPr lang="en-GB" sz="3000" b="1" dirty="0" smtClean="0">
                <a:solidFill>
                  <a:srgbClr val="0070C0"/>
                </a:solidFill>
              </a:rPr>
              <a:t> ="</a:t>
            </a:r>
            <a:r>
              <a:rPr lang="en-GB" sz="3000" b="1" dirty="0" err="1" smtClean="0">
                <a:solidFill>
                  <a:srgbClr val="0070C0"/>
                </a:solidFill>
              </a:rPr>
              <a:t>Data_Iris</a:t>
            </a:r>
            <a:r>
              <a:rPr lang="en-GB" sz="3000" b="1" dirty="0" smtClean="0">
                <a:solidFill>
                  <a:srgbClr val="0070C0"/>
                </a:solidFill>
              </a:rPr>
              <a:t>")),</a:t>
            </a:r>
          </a:p>
          <a:p>
            <a:pPr marL="400050" lvl="1" indent="0">
              <a:buNone/>
            </a:pPr>
            <a:r>
              <a:rPr lang="en-GB" sz="3000" b="1" dirty="0" smtClean="0">
                <a:solidFill>
                  <a:srgbClr val="0070C0"/>
                </a:solidFill>
              </a:rPr>
              <a:t>                   </a:t>
            </a:r>
            <a:r>
              <a:rPr lang="en-GB" sz="3000" b="1" dirty="0" err="1" smtClean="0">
                <a:solidFill>
                  <a:srgbClr val="0070C0"/>
                </a:solidFill>
              </a:rPr>
              <a:t>tabPanel</a:t>
            </a:r>
            <a:r>
              <a:rPr lang="en-GB" sz="3000" b="1" dirty="0" smtClean="0">
                <a:solidFill>
                  <a:srgbClr val="0070C0"/>
                </a:solidFill>
              </a:rPr>
              <a:t>("Summary",</a:t>
            </a:r>
            <a:r>
              <a:rPr lang="en-GB" sz="3000" b="1" dirty="0" err="1" smtClean="0">
                <a:solidFill>
                  <a:srgbClr val="0070C0"/>
                </a:solidFill>
              </a:rPr>
              <a:t>tableOutput</a:t>
            </a:r>
            <a:r>
              <a:rPr lang="en-GB" sz="3000" b="1" dirty="0" smtClean="0">
                <a:solidFill>
                  <a:srgbClr val="0070C0"/>
                </a:solidFill>
              </a:rPr>
              <a:t>(</a:t>
            </a:r>
            <a:r>
              <a:rPr lang="en-GB" sz="3000" b="1" dirty="0" err="1" smtClean="0">
                <a:solidFill>
                  <a:srgbClr val="0070C0"/>
                </a:solidFill>
              </a:rPr>
              <a:t>outputId</a:t>
            </a:r>
            <a:r>
              <a:rPr lang="en-GB" sz="3000" b="1" dirty="0" smtClean="0">
                <a:solidFill>
                  <a:srgbClr val="0070C0"/>
                </a:solidFill>
              </a:rPr>
              <a:t>="summary"))</a:t>
            </a:r>
          </a:p>
          <a:p>
            <a:pPr marL="400050" lvl="1" indent="0">
              <a:buNone/>
            </a:pPr>
            <a:r>
              <a:rPr lang="en-GB" sz="3000" dirty="0" smtClean="0"/>
              <a:t>                   )</a:t>
            </a:r>
          </a:p>
          <a:p>
            <a:pPr marL="400050" lvl="1" indent="0">
              <a:buNone/>
            </a:pPr>
            <a:r>
              <a:rPr lang="en-GB" sz="3000" dirty="0" smtClean="0"/>
              <a:t>)</a:t>
            </a:r>
          </a:p>
          <a:p>
            <a:pPr marL="400050" lvl="1" indent="0">
              <a:buNone/>
            </a:pPr>
            <a:r>
              <a:rPr lang="en-GB" sz="3000" dirty="0" smtClean="0"/>
              <a:t>   )</a:t>
            </a:r>
          </a:p>
          <a:p>
            <a:pPr marL="400050" lvl="1" indent="0">
              <a:buNone/>
            </a:pPr>
            <a:r>
              <a:rPr lang="en-GB" sz="3000" dirty="0" smtClean="0"/>
              <a:t> )</a:t>
            </a:r>
          </a:p>
          <a:p>
            <a:pPr marL="400050" lvl="1" indent="0">
              <a:buNone/>
            </a:pPr>
            <a:r>
              <a:rPr lang="en-GB" sz="3000" dirty="0" smtClean="0"/>
              <a:t> </a:t>
            </a:r>
          </a:p>
          <a:p>
            <a:pPr marL="400050" lvl="1" indent="0">
              <a:buNone/>
            </a:pPr>
            <a:r>
              <a:rPr lang="en-GB" sz="3000" dirty="0" smtClean="0"/>
              <a:t> server &lt;- function(</a:t>
            </a:r>
            <a:r>
              <a:rPr lang="en-GB" sz="3000" dirty="0" err="1" smtClean="0"/>
              <a:t>input,output</a:t>
            </a:r>
            <a:r>
              <a:rPr lang="en-GB" sz="3000" dirty="0" smtClean="0"/>
              <a:t>){}</a:t>
            </a:r>
          </a:p>
          <a:p>
            <a:pPr marL="400050" lvl="1" indent="0">
              <a:buNone/>
            </a:pPr>
            <a:r>
              <a:rPr lang="en-GB" sz="3000" dirty="0" smtClean="0"/>
              <a:t> </a:t>
            </a:r>
            <a:r>
              <a:rPr lang="en-GB" sz="3000" dirty="0" err="1" smtClean="0"/>
              <a:t>shinyApp</a:t>
            </a:r>
            <a:r>
              <a:rPr lang="en-GB" sz="3000" dirty="0" smtClean="0"/>
              <a:t>(</a:t>
            </a:r>
            <a:r>
              <a:rPr lang="en-GB" sz="3000" dirty="0" err="1" smtClean="0"/>
              <a:t>ui,server</a:t>
            </a:r>
            <a:r>
              <a:rPr lang="en-GB" sz="3000" dirty="0" smtClean="0"/>
              <a:t>)</a:t>
            </a:r>
            <a:endParaRPr lang="en-GB" sz="30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038600"/>
            <a:ext cx="5051425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6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57200"/>
            <a:ext cx="8305800" cy="5668963"/>
          </a:xfrm>
        </p:spPr>
        <p:txBody>
          <a:bodyPr>
            <a:normAutofit fontScale="25000" lnSpcReduction="20000"/>
          </a:bodyPr>
          <a:lstStyle/>
          <a:p>
            <a:r>
              <a:rPr lang="en-GB" sz="8000" b="1" dirty="0" smtClean="0"/>
              <a:t>Step 5: Write up the server part </a:t>
            </a:r>
          </a:p>
          <a:p>
            <a:pPr marL="0" indent="0">
              <a:buNone/>
            </a:pPr>
            <a:r>
              <a:rPr lang="en-GB" sz="4000" dirty="0" smtClean="0"/>
              <a:t> </a:t>
            </a:r>
            <a:r>
              <a:rPr lang="en-GB" sz="4000" dirty="0" err="1" smtClean="0"/>
              <a:t>ui</a:t>
            </a:r>
            <a:r>
              <a:rPr lang="en-GB" sz="4000" dirty="0" smtClean="0"/>
              <a:t> &lt;- </a:t>
            </a:r>
            <a:r>
              <a:rPr lang="en-GB" sz="4000" dirty="0" err="1" smtClean="0"/>
              <a:t>fluidPage</a:t>
            </a:r>
            <a:r>
              <a:rPr lang="en-GB" sz="4000" dirty="0" smtClean="0"/>
              <a:t>(</a:t>
            </a:r>
          </a:p>
          <a:p>
            <a:pPr marL="0" indent="0">
              <a:buNone/>
            </a:pPr>
            <a:r>
              <a:rPr lang="en-GB" sz="4000" dirty="0" smtClean="0"/>
              <a:t>   </a:t>
            </a:r>
            <a:r>
              <a:rPr lang="en-GB" sz="4000" dirty="0" err="1" smtClean="0"/>
              <a:t>titlePanel</a:t>
            </a:r>
            <a:r>
              <a:rPr lang="en-GB" sz="4000" dirty="0" smtClean="0"/>
              <a:t>(title = "Shiny App for Iris!"),</a:t>
            </a:r>
          </a:p>
          <a:p>
            <a:pPr marL="0" indent="0">
              <a:buNone/>
            </a:pPr>
            <a:r>
              <a:rPr lang="en-GB" sz="4000" dirty="0" smtClean="0"/>
              <a:t>   # Sidebar layout with input and output definitions ----</a:t>
            </a:r>
          </a:p>
          <a:p>
            <a:pPr marL="0" indent="0">
              <a:buNone/>
            </a:pPr>
            <a:r>
              <a:rPr lang="en-GB" sz="4000" dirty="0" smtClean="0"/>
              <a:t>   </a:t>
            </a:r>
            <a:r>
              <a:rPr lang="en-GB" sz="4000" dirty="0" err="1" smtClean="0"/>
              <a:t>sidebarLayout</a:t>
            </a:r>
            <a:r>
              <a:rPr lang="en-GB" sz="4000" dirty="0" smtClean="0"/>
              <a:t>(</a:t>
            </a:r>
          </a:p>
          <a:p>
            <a:pPr marL="0" indent="0">
              <a:buNone/>
            </a:pPr>
            <a:r>
              <a:rPr lang="en-GB" sz="4000" dirty="0" smtClean="0"/>
              <a:t>     # Sidebar panel for inputs ----</a:t>
            </a:r>
          </a:p>
          <a:p>
            <a:pPr marL="0" indent="0">
              <a:buNone/>
            </a:pPr>
            <a:r>
              <a:rPr lang="en-GB" sz="4000" dirty="0" smtClean="0"/>
              <a:t>     </a:t>
            </a:r>
            <a:r>
              <a:rPr lang="en-GB" sz="4000" dirty="0" err="1" smtClean="0"/>
              <a:t>sidebarPanel</a:t>
            </a:r>
            <a:r>
              <a:rPr lang="en-GB" sz="4000" dirty="0" smtClean="0"/>
              <a:t>(</a:t>
            </a:r>
          </a:p>
          <a:p>
            <a:pPr marL="0" indent="0">
              <a:buNone/>
            </a:pPr>
            <a:r>
              <a:rPr lang="en-GB" sz="4000" dirty="0" smtClean="0"/>
              <a:t>       </a:t>
            </a:r>
            <a:r>
              <a:rPr lang="en-GB" sz="4000" dirty="0" err="1" smtClean="0"/>
              <a:t>selectInput</a:t>
            </a:r>
            <a:r>
              <a:rPr lang="en-GB" sz="4000" dirty="0" smtClean="0"/>
              <a:t>(</a:t>
            </a:r>
            <a:r>
              <a:rPr lang="en-GB" sz="4000" dirty="0" err="1" smtClean="0"/>
              <a:t>inputId</a:t>
            </a:r>
            <a:r>
              <a:rPr lang="en-GB" sz="4000" dirty="0" smtClean="0"/>
              <a:t>="</a:t>
            </a:r>
            <a:r>
              <a:rPr lang="en-GB" sz="4000" dirty="0" err="1" smtClean="0"/>
              <a:t>var</a:t>
            </a:r>
            <a:r>
              <a:rPr lang="en-GB" sz="4000" dirty="0" smtClean="0"/>
              <a:t>","Select the </a:t>
            </a:r>
            <a:r>
              <a:rPr lang="en-GB" sz="4000" dirty="0" err="1" smtClean="0"/>
              <a:t>variables",choices</a:t>
            </a:r>
            <a:r>
              <a:rPr lang="en-GB" sz="4000" dirty="0" smtClean="0"/>
              <a:t> = c("</a:t>
            </a:r>
            <a:r>
              <a:rPr lang="en-GB" sz="4000" dirty="0" err="1" smtClean="0"/>
              <a:t>Sepal.Length</a:t>
            </a:r>
            <a:r>
              <a:rPr lang="en-GB" sz="4000" dirty="0" smtClean="0"/>
              <a:t>"=1,"Sepal.Width"=2,"Petal.Length"=3,"Petal.Width"=4),selected=3,selectize = FALSE),</a:t>
            </a:r>
          </a:p>
          <a:p>
            <a:pPr marL="0" indent="0">
              <a:buNone/>
            </a:pPr>
            <a:r>
              <a:rPr lang="en-GB" sz="4000" dirty="0" smtClean="0"/>
              <a:t>       </a:t>
            </a:r>
            <a:r>
              <a:rPr lang="en-GB" sz="4000" dirty="0" err="1" smtClean="0"/>
              <a:t>sliderInput</a:t>
            </a:r>
            <a:r>
              <a:rPr lang="en-GB" sz="4000" dirty="0" smtClean="0"/>
              <a:t>(</a:t>
            </a:r>
            <a:r>
              <a:rPr lang="en-GB" sz="4000" dirty="0" err="1" smtClean="0"/>
              <a:t>inputId</a:t>
            </a:r>
            <a:r>
              <a:rPr lang="en-GB" sz="4000" dirty="0" smtClean="0"/>
              <a:t>="</a:t>
            </a:r>
            <a:r>
              <a:rPr lang="en-GB" sz="4000" dirty="0" err="1" smtClean="0"/>
              <a:t>bin","Select</a:t>
            </a:r>
            <a:r>
              <a:rPr lang="en-GB" sz="4000" dirty="0" smtClean="0"/>
              <a:t> the number of bins for </a:t>
            </a:r>
            <a:r>
              <a:rPr lang="en-GB" sz="4000" dirty="0" err="1" smtClean="0"/>
              <a:t>histogram",min</a:t>
            </a:r>
            <a:r>
              <a:rPr lang="en-GB" sz="4000" dirty="0" smtClean="0"/>
              <a:t>=5, max=25,value=10),</a:t>
            </a:r>
          </a:p>
          <a:p>
            <a:pPr marL="0" indent="0">
              <a:buNone/>
            </a:pPr>
            <a:r>
              <a:rPr lang="en-GB" sz="4000" dirty="0" smtClean="0"/>
              <a:t>       </a:t>
            </a:r>
            <a:r>
              <a:rPr lang="en-GB" sz="4000" dirty="0" err="1" smtClean="0"/>
              <a:t>radioButtons</a:t>
            </a:r>
            <a:r>
              <a:rPr lang="en-GB" sz="4000" dirty="0" smtClean="0"/>
              <a:t>(</a:t>
            </a:r>
            <a:r>
              <a:rPr lang="en-GB" sz="4000" dirty="0" err="1" smtClean="0"/>
              <a:t>inputId</a:t>
            </a:r>
            <a:r>
              <a:rPr lang="en-GB" sz="4000" dirty="0" smtClean="0"/>
              <a:t>="</a:t>
            </a:r>
            <a:r>
              <a:rPr lang="en-GB" sz="4000" dirty="0" err="1" smtClean="0"/>
              <a:t>colour",label</a:t>
            </a:r>
            <a:r>
              <a:rPr lang="en-GB" sz="4000" dirty="0" smtClean="0"/>
              <a:t>="Select the colour of the </a:t>
            </a:r>
            <a:r>
              <a:rPr lang="en-GB" sz="4000" dirty="0" err="1" smtClean="0"/>
              <a:t>histogram",choices</a:t>
            </a:r>
            <a:r>
              <a:rPr lang="en-GB" sz="4000" dirty="0" smtClean="0"/>
              <a:t> = c("</a:t>
            </a:r>
            <a:r>
              <a:rPr lang="en-GB" sz="4000" dirty="0" err="1" smtClean="0"/>
              <a:t>blue","yellow","red</a:t>
            </a:r>
            <a:r>
              <a:rPr lang="en-GB" sz="4000" dirty="0" smtClean="0"/>
              <a:t>"),selected="yellow")</a:t>
            </a:r>
          </a:p>
          <a:p>
            <a:pPr marL="0" indent="0">
              <a:buNone/>
            </a:pPr>
            <a:r>
              <a:rPr lang="en-GB" sz="4000" dirty="0" smtClean="0"/>
              <a:t>     ),</a:t>
            </a:r>
          </a:p>
          <a:p>
            <a:pPr marL="0" indent="0">
              <a:buNone/>
            </a:pPr>
            <a:r>
              <a:rPr lang="en-GB" sz="4000" dirty="0" smtClean="0"/>
              <a:t>     </a:t>
            </a:r>
          </a:p>
          <a:p>
            <a:pPr marL="0" indent="0">
              <a:buNone/>
            </a:pPr>
            <a:r>
              <a:rPr lang="en-GB" sz="4000" dirty="0" smtClean="0"/>
              <a:t>     # Main panel for displaying outputs ----</a:t>
            </a:r>
          </a:p>
          <a:p>
            <a:pPr marL="0" indent="0">
              <a:buNone/>
            </a:pPr>
            <a:r>
              <a:rPr lang="en-GB" sz="4000" dirty="0" smtClean="0"/>
              <a:t>     </a:t>
            </a:r>
            <a:r>
              <a:rPr lang="en-GB" sz="4000" dirty="0" err="1" smtClean="0"/>
              <a:t>mainPanel</a:t>
            </a:r>
            <a:r>
              <a:rPr lang="en-GB" sz="4000" dirty="0" smtClean="0"/>
              <a:t>( </a:t>
            </a:r>
          </a:p>
          <a:p>
            <a:pPr marL="0" indent="0">
              <a:buNone/>
            </a:pPr>
            <a:r>
              <a:rPr lang="en-GB" sz="4000" dirty="0" smtClean="0"/>
              <a:t>       </a:t>
            </a:r>
            <a:r>
              <a:rPr lang="en-GB" sz="4000" dirty="0" err="1" smtClean="0"/>
              <a:t>tabsetPanel</a:t>
            </a:r>
            <a:r>
              <a:rPr lang="en-GB" sz="4000" dirty="0" smtClean="0"/>
              <a:t>(type="tab",</a:t>
            </a:r>
          </a:p>
          <a:p>
            <a:pPr marL="0" indent="0">
              <a:buNone/>
            </a:pPr>
            <a:r>
              <a:rPr lang="en-GB" sz="4000" dirty="0" smtClean="0"/>
              <a:t>                   </a:t>
            </a:r>
            <a:r>
              <a:rPr lang="en-GB" sz="4000" dirty="0" err="1" smtClean="0"/>
              <a:t>tabPanel</a:t>
            </a:r>
            <a:r>
              <a:rPr lang="en-GB" sz="4000" dirty="0" smtClean="0"/>
              <a:t>("Histogram",</a:t>
            </a:r>
            <a:r>
              <a:rPr lang="en-GB" sz="4000" dirty="0" err="1" smtClean="0"/>
              <a:t>textOutput</a:t>
            </a:r>
            <a:r>
              <a:rPr lang="en-GB" sz="4000" dirty="0" smtClean="0"/>
              <a:t>(</a:t>
            </a:r>
            <a:r>
              <a:rPr lang="en-GB" sz="4000" dirty="0" err="1" smtClean="0"/>
              <a:t>outputId</a:t>
            </a:r>
            <a:r>
              <a:rPr lang="en-GB" sz="4000" dirty="0" smtClean="0"/>
              <a:t>="text"),</a:t>
            </a:r>
            <a:r>
              <a:rPr lang="en-GB" sz="4000" dirty="0" err="1" smtClean="0"/>
              <a:t>plotOutput</a:t>
            </a:r>
            <a:r>
              <a:rPr lang="en-GB" sz="4000" dirty="0" smtClean="0"/>
              <a:t>(</a:t>
            </a:r>
            <a:r>
              <a:rPr lang="en-GB" sz="4000" dirty="0" err="1" smtClean="0"/>
              <a:t>outputId</a:t>
            </a:r>
            <a:r>
              <a:rPr lang="en-GB" sz="4000" dirty="0" smtClean="0"/>
              <a:t>="</a:t>
            </a:r>
            <a:r>
              <a:rPr lang="en-GB" sz="4000" dirty="0" err="1" smtClean="0"/>
              <a:t>hist</a:t>
            </a:r>
            <a:r>
              <a:rPr lang="en-GB" sz="4000" dirty="0" smtClean="0"/>
              <a:t>")),</a:t>
            </a:r>
          </a:p>
          <a:p>
            <a:pPr marL="0" indent="0">
              <a:buNone/>
            </a:pPr>
            <a:r>
              <a:rPr lang="en-GB" sz="4000" dirty="0" smtClean="0"/>
              <a:t>                   </a:t>
            </a:r>
            <a:r>
              <a:rPr lang="en-GB" sz="4000" dirty="0" err="1" smtClean="0"/>
              <a:t>tabPanel</a:t>
            </a:r>
            <a:r>
              <a:rPr lang="en-GB" sz="4000" dirty="0" smtClean="0"/>
              <a:t>("Data",</a:t>
            </a:r>
            <a:r>
              <a:rPr lang="en-GB" sz="4000" dirty="0" err="1" smtClean="0"/>
              <a:t>DTOutput</a:t>
            </a:r>
            <a:r>
              <a:rPr lang="en-GB" sz="4000" dirty="0" smtClean="0"/>
              <a:t>(</a:t>
            </a:r>
            <a:r>
              <a:rPr lang="en-GB" sz="4000" dirty="0" err="1" smtClean="0"/>
              <a:t>outputId</a:t>
            </a:r>
            <a:r>
              <a:rPr lang="en-GB" sz="4000" dirty="0" smtClean="0"/>
              <a:t> ="</a:t>
            </a:r>
            <a:r>
              <a:rPr lang="en-GB" sz="4000" dirty="0" err="1" smtClean="0"/>
              <a:t>Data_Iris</a:t>
            </a:r>
            <a:r>
              <a:rPr lang="en-GB" sz="4000" dirty="0" smtClean="0"/>
              <a:t>")),</a:t>
            </a:r>
          </a:p>
          <a:p>
            <a:pPr marL="0" indent="0">
              <a:buNone/>
            </a:pPr>
            <a:r>
              <a:rPr lang="en-GB" sz="4000" dirty="0" smtClean="0"/>
              <a:t>                   </a:t>
            </a:r>
            <a:r>
              <a:rPr lang="en-GB" sz="4000" dirty="0" err="1" smtClean="0"/>
              <a:t>tabPanel</a:t>
            </a:r>
            <a:r>
              <a:rPr lang="en-GB" sz="4000" dirty="0" smtClean="0"/>
              <a:t>("Summary", </a:t>
            </a:r>
            <a:r>
              <a:rPr lang="en-GB" sz="4000" dirty="0" err="1" smtClean="0"/>
              <a:t>verbatimTextOutput</a:t>
            </a:r>
            <a:r>
              <a:rPr lang="en-GB" sz="4000" dirty="0" smtClean="0"/>
              <a:t>(</a:t>
            </a:r>
            <a:r>
              <a:rPr lang="en-GB" sz="4000" dirty="0" err="1" smtClean="0"/>
              <a:t>outputId</a:t>
            </a:r>
            <a:r>
              <a:rPr lang="en-GB" sz="4000" dirty="0" smtClean="0"/>
              <a:t>="summary"))</a:t>
            </a:r>
          </a:p>
          <a:p>
            <a:pPr marL="0" indent="0">
              <a:buNone/>
            </a:pPr>
            <a:r>
              <a:rPr lang="en-GB" sz="4000" dirty="0" smtClean="0"/>
              <a:t>       ))))</a:t>
            </a:r>
          </a:p>
          <a:p>
            <a:pPr marL="0" indent="0">
              <a:buNone/>
            </a:pPr>
            <a:endParaRPr lang="en-GB" sz="4000" dirty="0" smtClean="0"/>
          </a:p>
          <a:p>
            <a:pPr marL="0" indent="0">
              <a:buNone/>
            </a:pPr>
            <a:r>
              <a:rPr lang="en-GB" sz="4000" dirty="0" smtClean="0"/>
              <a:t>   server &lt;- function(</a:t>
            </a:r>
            <a:r>
              <a:rPr lang="en-GB" sz="4000" dirty="0" err="1" smtClean="0"/>
              <a:t>input,output</a:t>
            </a:r>
            <a:r>
              <a:rPr lang="en-GB" sz="4000" dirty="0" smtClean="0"/>
              <a:t>){</a:t>
            </a:r>
          </a:p>
          <a:p>
            <a:pPr marL="0" indent="0">
              <a:buNone/>
            </a:pPr>
            <a:r>
              <a:rPr lang="en-GB" sz="4000" dirty="0" smtClean="0"/>
              <a:t>   </a:t>
            </a:r>
            <a:r>
              <a:rPr lang="en-GB" sz="4000" b="1" dirty="0" err="1" smtClean="0">
                <a:solidFill>
                  <a:srgbClr val="0070C0"/>
                </a:solidFill>
              </a:rPr>
              <a:t>output$Data_Iris</a:t>
            </a:r>
            <a:r>
              <a:rPr lang="en-GB" sz="4000" b="1" dirty="0" smtClean="0">
                <a:solidFill>
                  <a:srgbClr val="0070C0"/>
                </a:solidFill>
              </a:rPr>
              <a:t> &lt;- </a:t>
            </a:r>
            <a:r>
              <a:rPr lang="en-GB" sz="4000" b="1" dirty="0" err="1" smtClean="0">
                <a:solidFill>
                  <a:srgbClr val="0070C0"/>
                </a:solidFill>
              </a:rPr>
              <a:t>renderDT</a:t>
            </a:r>
            <a:r>
              <a:rPr lang="en-GB" sz="4000" b="1" dirty="0" smtClean="0">
                <a:solidFill>
                  <a:srgbClr val="0070C0"/>
                </a:solidFill>
              </a:rPr>
              <a:t>({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  </a:t>
            </a:r>
            <a:r>
              <a:rPr lang="en-GB" sz="4000" b="1" dirty="0" err="1" smtClean="0">
                <a:solidFill>
                  <a:srgbClr val="0070C0"/>
                </a:solidFill>
              </a:rPr>
              <a:t>datatable</a:t>
            </a:r>
            <a:r>
              <a:rPr lang="en-GB" sz="4000" b="1" dirty="0" smtClean="0">
                <a:solidFill>
                  <a:srgbClr val="0070C0"/>
                </a:solidFill>
              </a:rPr>
              <a:t>(iris)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})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</a:t>
            </a:r>
            <a:r>
              <a:rPr lang="en-GB" sz="4000" b="1" dirty="0" err="1" smtClean="0">
                <a:solidFill>
                  <a:srgbClr val="0070C0"/>
                </a:solidFill>
              </a:rPr>
              <a:t>output$text</a:t>
            </a:r>
            <a:r>
              <a:rPr lang="en-GB" sz="4000" b="1" dirty="0" smtClean="0">
                <a:solidFill>
                  <a:srgbClr val="0070C0"/>
                </a:solidFill>
              </a:rPr>
              <a:t> &lt;- </a:t>
            </a:r>
            <a:r>
              <a:rPr lang="en-GB" sz="4000" b="1" dirty="0" err="1" smtClean="0">
                <a:solidFill>
                  <a:srgbClr val="0070C0"/>
                </a:solidFill>
              </a:rPr>
              <a:t>renderText</a:t>
            </a:r>
            <a:r>
              <a:rPr lang="en-GB" sz="4000" b="1" dirty="0" smtClean="0">
                <a:solidFill>
                  <a:srgbClr val="0070C0"/>
                </a:solidFill>
              </a:rPr>
              <a:t>({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  col=</a:t>
            </a:r>
            <a:r>
              <a:rPr lang="en-GB" sz="4000" b="1" dirty="0" err="1" smtClean="0">
                <a:solidFill>
                  <a:srgbClr val="0070C0"/>
                </a:solidFill>
              </a:rPr>
              <a:t>as.numeric</a:t>
            </a:r>
            <a:r>
              <a:rPr lang="en-GB" sz="4000" b="1" dirty="0" smtClean="0">
                <a:solidFill>
                  <a:srgbClr val="0070C0"/>
                </a:solidFill>
              </a:rPr>
              <a:t>(</a:t>
            </a:r>
            <a:r>
              <a:rPr lang="en-GB" sz="4000" b="1" dirty="0" err="1" smtClean="0">
                <a:solidFill>
                  <a:srgbClr val="0070C0"/>
                </a:solidFill>
              </a:rPr>
              <a:t>input$var</a:t>
            </a:r>
            <a:r>
              <a:rPr lang="en-GB" sz="4000" b="1" dirty="0" smtClean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  paste("The variable names you choose here is ", names(iris[col]))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})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</a:t>
            </a:r>
            <a:r>
              <a:rPr lang="en-GB" sz="4000" b="1" dirty="0" err="1" smtClean="0">
                <a:solidFill>
                  <a:srgbClr val="0070C0"/>
                </a:solidFill>
              </a:rPr>
              <a:t>output$hist</a:t>
            </a:r>
            <a:r>
              <a:rPr lang="en-GB" sz="4000" b="1" dirty="0" smtClean="0">
                <a:solidFill>
                  <a:srgbClr val="0070C0"/>
                </a:solidFill>
              </a:rPr>
              <a:t> &lt;- </a:t>
            </a:r>
            <a:r>
              <a:rPr lang="en-GB" sz="4000" b="1" dirty="0" err="1" smtClean="0">
                <a:solidFill>
                  <a:srgbClr val="0070C0"/>
                </a:solidFill>
              </a:rPr>
              <a:t>renderPlot</a:t>
            </a:r>
            <a:r>
              <a:rPr lang="en-GB" sz="4000" b="1" dirty="0" smtClean="0">
                <a:solidFill>
                  <a:srgbClr val="0070C0"/>
                </a:solidFill>
              </a:rPr>
              <a:t>({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  col=</a:t>
            </a:r>
            <a:r>
              <a:rPr lang="en-GB" sz="4000" b="1" dirty="0" err="1" smtClean="0">
                <a:solidFill>
                  <a:srgbClr val="0070C0"/>
                </a:solidFill>
              </a:rPr>
              <a:t>as.numeric</a:t>
            </a:r>
            <a:r>
              <a:rPr lang="en-GB" sz="4000" b="1" dirty="0" smtClean="0">
                <a:solidFill>
                  <a:srgbClr val="0070C0"/>
                </a:solidFill>
              </a:rPr>
              <a:t>(</a:t>
            </a:r>
            <a:r>
              <a:rPr lang="en-GB" sz="4000" b="1" dirty="0" err="1" smtClean="0">
                <a:solidFill>
                  <a:srgbClr val="0070C0"/>
                </a:solidFill>
              </a:rPr>
              <a:t>input$var</a:t>
            </a:r>
            <a:r>
              <a:rPr lang="en-GB" sz="4000" b="1" dirty="0" smtClean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  </a:t>
            </a:r>
            <a:r>
              <a:rPr lang="en-GB" sz="4000" b="1" dirty="0" err="1" smtClean="0">
                <a:solidFill>
                  <a:srgbClr val="0070C0"/>
                </a:solidFill>
              </a:rPr>
              <a:t>hist</a:t>
            </a:r>
            <a:r>
              <a:rPr lang="en-GB" sz="4000" b="1" dirty="0" smtClean="0">
                <a:solidFill>
                  <a:srgbClr val="0070C0"/>
                </a:solidFill>
              </a:rPr>
              <a:t>(iris[,col],col=</a:t>
            </a:r>
            <a:r>
              <a:rPr lang="en-GB" sz="4000" b="1" dirty="0" err="1" smtClean="0">
                <a:solidFill>
                  <a:srgbClr val="0070C0"/>
                </a:solidFill>
              </a:rPr>
              <a:t>input$colour,xlim</a:t>
            </a:r>
            <a:r>
              <a:rPr lang="en-GB" sz="4000" b="1" dirty="0" smtClean="0">
                <a:solidFill>
                  <a:srgbClr val="0070C0"/>
                </a:solidFill>
              </a:rPr>
              <a:t>=c(0,max(iris[,col])),breaks=</a:t>
            </a:r>
            <a:r>
              <a:rPr lang="en-GB" sz="4000" b="1" dirty="0" err="1" smtClean="0">
                <a:solidFill>
                  <a:srgbClr val="0070C0"/>
                </a:solidFill>
              </a:rPr>
              <a:t>seq</a:t>
            </a:r>
            <a:r>
              <a:rPr lang="en-GB" sz="4000" b="1" dirty="0" smtClean="0">
                <a:solidFill>
                  <a:srgbClr val="0070C0"/>
                </a:solidFill>
              </a:rPr>
              <a:t>(0,max(iris[,col]),l=input$bin+1),</a:t>
            </a:r>
            <a:r>
              <a:rPr lang="en-GB" sz="4000" b="1" dirty="0" err="1" smtClean="0">
                <a:solidFill>
                  <a:srgbClr val="0070C0"/>
                </a:solidFill>
              </a:rPr>
              <a:t>xlab</a:t>
            </a:r>
            <a:r>
              <a:rPr lang="en-GB" sz="4000" b="1" dirty="0" smtClean="0">
                <a:solidFill>
                  <a:srgbClr val="0070C0"/>
                </a:solidFill>
              </a:rPr>
              <a:t>=names(iris[col]),main="Histogram of Iris dataset")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})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</a:t>
            </a:r>
            <a:r>
              <a:rPr lang="en-GB" sz="4000" b="1" dirty="0" err="1" smtClean="0">
                <a:solidFill>
                  <a:srgbClr val="0070C0"/>
                </a:solidFill>
              </a:rPr>
              <a:t>output$summary</a:t>
            </a:r>
            <a:r>
              <a:rPr lang="en-GB" sz="4000" b="1" dirty="0" smtClean="0">
                <a:solidFill>
                  <a:srgbClr val="0070C0"/>
                </a:solidFill>
              </a:rPr>
              <a:t> &lt;-</a:t>
            </a:r>
            <a:r>
              <a:rPr lang="en-GB" sz="4000" b="1" dirty="0" err="1" smtClean="0">
                <a:solidFill>
                  <a:srgbClr val="0070C0"/>
                </a:solidFill>
              </a:rPr>
              <a:t>renderPrint</a:t>
            </a:r>
            <a:r>
              <a:rPr lang="en-GB" sz="4000" b="1" dirty="0" smtClean="0">
                <a:solidFill>
                  <a:srgbClr val="0070C0"/>
                </a:solidFill>
              </a:rPr>
              <a:t>({</a:t>
            </a:r>
          </a:p>
          <a:p>
            <a:pPr marL="0" indent="0">
              <a:buNone/>
            </a:pPr>
            <a:r>
              <a:rPr lang="en-GB" sz="4000" b="1" dirty="0" smtClean="0">
                <a:solidFill>
                  <a:srgbClr val="0070C0"/>
                </a:solidFill>
              </a:rPr>
              <a:t>     summary(iris)</a:t>
            </a:r>
          </a:p>
          <a:p>
            <a:pPr marL="0" indent="0">
              <a:buNone/>
            </a:pPr>
            <a:r>
              <a:rPr lang="en-GB" sz="4000" dirty="0" smtClean="0"/>
              <a:t>   }) }</a:t>
            </a:r>
          </a:p>
          <a:p>
            <a:pPr marL="0" indent="0">
              <a:buNone/>
            </a:pPr>
            <a:r>
              <a:rPr lang="en-GB" sz="4000" dirty="0" smtClean="0"/>
              <a:t> </a:t>
            </a:r>
            <a:r>
              <a:rPr lang="en-GB" sz="4000" dirty="0" err="1" smtClean="0"/>
              <a:t>shinyApp</a:t>
            </a:r>
            <a:r>
              <a:rPr lang="en-GB" sz="4000" dirty="0" smtClean="0"/>
              <a:t>(</a:t>
            </a:r>
            <a:r>
              <a:rPr lang="en-GB" sz="4000" dirty="0" err="1" smtClean="0"/>
              <a:t>ui,server</a:t>
            </a:r>
            <a:r>
              <a:rPr lang="en-GB" sz="4000" dirty="0" smtClean="0"/>
              <a:t>)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49035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2324266"/>
            <a:ext cx="3678320" cy="253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"/>
            <a:ext cx="3581400" cy="208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36"/>
          <a:stretch/>
        </p:blipFill>
        <p:spPr bwMode="auto">
          <a:xfrm>
            <a:off x="757084" y="4572000"/>
            <a:ext cx="4662356" cy="183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49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7030A0"/>
                </a:solidFill>
              </a:rPr>
              <a:t>Extension to dashboard shells</a:t>
            </a:r>
            <a:endParaRPr lang="en-GB" sz="28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5059363"/>
          </a:xfrm>
        </p:spPr>
        <p:txBody>
          <a:bodyPr>
            <a:noAutofit/>
          </a:bodyPr>
          <a:lstStyle/>
          <a:p>
            <a:r>
              <a:rPr lang="en-GB" sz="2000" dirty="0"/>
              <a:t>Build-in UI framework of Shiny is </a:t>
            </a:r>
            <a:r>
              <a:rPr lang="en-GB" sz="2000" dirty="0" smtClean="0"/>
              <a:t>rather simple .</a:t>
            </a:r>
          </a:p>
          <a:p>
            <a:r>
              <a:rPr lang="en-US" sz="2000" dirty="0" smtClean="0"/>
              <a:t>The layout of interface is neat but plain.</a:t>
            </a:r>
            <a:endParaRPr lang="en-GB" sz="2000" dirty="0" smtClean="0"/>
          </a:p>
          <a:p>
            <a:r>
              <a:rPr lang="en-GB" sz="2000" dirty="0" smtClean="0"/>
              <a:t>Customize your UI with HTML</a:t>
            </a:r>
            <a:r>
              <a:rPr lang="en-GB" sz="2000" dirty="0"/>
              <a:t>, CSS and </a:t>
            </a:r>
            <a:r>
              <a:rPr lang="en-GB" sz="2000" dirty="0" err="1"/>
              <a:t>Javascript</a:t>
            </a:r>
            <a:r>
              <a:rPr lang="en-GB" sz="2000" dirty="0"/>
              <a:t> </a:t>
            </a:r>
            <a:r>
              <a:rPr lang="en-GB" sz="2000" dirty="0" smtClean="0"/>
              <a:t>widgets (Time consuming).</a:t>
            </a:r>
            <a:endParaRPr lang="en-GB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GB" sz="2000" dirty="0" smtClean="0"/>
              <a:t>              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                 </a:t>
            </a:r>
            <a:endParaRPr lang="en-GB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381000" y="2819400"/>
            <a:ext cx="2892400" cy="685800"/>
            <a:chOff x="0" y="0"/>
            <a:chExt cx="3273400" cy="762000"/>
          </a:xfrm>
        </p:grpSpPr>
        <p:sp>
          <p:nvSpPr>
            <p:cNvPr id="5" name="Chevron 4"/>
            <p:cNvSpPr/>
            <p:nvPr/>
          </p:nvSpPr>
          <p:spPr>
            <a:xfrm>
              <a:off x="0" y="0"/>
              <a:ext cx="3273400" cy="762000"/>
            </a:xfrm>
            <a:prstGeom prst="chevron">
              <a:avLst/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hevron 4"/>
            <p:cNvSpPr/>
            <p:nvPr/>
          </p:nvSpPr>
          <p:spPr>
            <a:xfrm>
              <a:off x="381000" y="0"/>
              <a:ext cx="2511400" cy="762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dirty="0"/>
            </a:p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000" dirty="0" err="1" smtClean="0"/>
                <a:t>shinydashboard</a:t>
              </a:r>
              <a:r>
                <a:rPr lang="en-GB" sz="2000" dirty="0" smtClean="0"/>
                <a:t> package</a:t>
              </a:r>
            </a:p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2800" kern="1200" dirty="0"/>
            </a:p>
          </p:txBody>
        </p:sp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28" y="2819400"/>
            <a:ext cx="4682744" cy="283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6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Motivation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Statisticians </a:t>
            </a:r>
            <a:r>
              <a:rPr lang="en-GB" dirty="0"/>
              <a:t>often employ their analysis in </a:t>
            </a:r>
            <a:r>
              <a:rPr lang="en-GB" dirty="0" smtClean="0"/>
              <a:t>R software.</a:t>
            </a:r>
          </a:p>
          <a:p>
            <a:r>
              <a:rPr lang="en-GB" dirty="0"/>
              <a:t>Presenting/sharing their results are often done in a static </a:t>
            </a:r>
            <a:r>
              <a:rPr lang="en-GB" dirty="0" smtClean="0"/>
              <a:t>format.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Makes </a:t>
            </a:r>
            <a:r>
              <a:rPr lang="en-GB" dirty="0"/>
              <a:t>it easy to build interactive web </a:t>
            </a:r>
            <a:r>
              <a:rPr lang="en-GB" dirty="0" smtClean="0"/>
              <a:t>apps  </a:t>
            </a:r>
            <a:r>
              <a:rPr lang="en-GB" dirty="0"/>
              <a:t>straight from R</a:t>
            </a:r>
            <a:r>
              <a:rPr lang="en-GB" dirty="0" smtClean="0"/>
              <a:t>. 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17920542"/>
              </p:ext>
            </p:extLst>
          </p:nvPr>
        </p:nvGraphicFramePr>
        <p:xfrm>
          <a:off x="533400" y="4114800"/>
          <a:ext cx="32766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403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00B050"/>
                </a:solidFill>
              </a:rPr>
              <a:t>Basics of </a:t>
            </a:r>
            <a:r>
              <a:rPr lang="en-US" sz="2800" b="1" dirty="0" err="1" smtClean="0">
                <a:solidFill>
                  <a:srgbClr val="00B050"/>
                </a:solidFill>
              </a:rPr>
              <a:t>shinydashboard</a:t>
            </a:r>
            <a:endParaRPr lang="en-GB" sz="28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 smtClean="0"/>
              <a:t>install.packages</a:t>
            </a:r>
            <a:r>
              <a:rPr lang="en-GB" sz="2000" dirty="0" smtClean="0"/>
              <a:t>(</a:t>
            </a:r>
            <a:r>
              <a:rPr lang="en-GB" sz="2000" dirty="0"/>
              <a:t>"</a:t>
            </a:r>
            <a:r>
              <a:rPr lang="en-GB" sz="2000" dirty="0" err="1"/>
              <a:t>shinydashboard</a:t>
            </a:r>
            <a:r>
              <a:rPr lang="en-GB" sz="2000" dirty="0" smtClean="0"/>
              <a:t>")</a:t>
            </a:r>
          </a:p>
          <a:p>
            <a:pPr marL="0" indent="0">
              <a:buNone/>
            </a:pPr>
            <a:r>
              <a:rPr lang="en-GB" sz="2000" dirty="0"/>
              <a:t>library</a:t>
            </a:r>
            <a:r>
              <a:rPr lang="en-GB" sz="2000" dirty="0" smtClean="0"/>
              <a:t>(shiny) </a:t>
            </a:r>
          </a:p>
          <a:p>
            <a:pPr marL="0" indent="0">
              <a:buNone/>
            </a:pPr>
            <a:r>
              <a:rPr lang="en-GB" sz="2000" dirty="0" smtClean="0"/>
              <a:t>library(</a:t>
            </a:r>
            <a:r>
              <a:rPr lang="en-GB" sz="2000" dirty="0" err="1" smtClean="0"/>
              <a:t>shinydashboard</a:t>
            </a:r>
            <a:r>
              <a:rPr lang="en-GB" sz="2000" dirty="0" smtClean="0"/>
              <a:t>) </a:t>
            </a:r>
          </a:p>
          <a:p>
            <a:pPr marL="0" indent="0">
              <a:buNone/>
            </a:pPr>
            <a:r>
              <a:rPr lang="en-GB" sz="2000" dirty="0" err="1" smtClean="0"/>
              <a:t>ui</a:t>
            </a:r>
            <a:r>
              <a:rPr lang="en-GB" sz="2000" dirty="0" smtClean="0"/>
              <a:t> &lt;- </a:t>
            </a:r>
            <a:r>
              <a:rPr lang="en-GB" sz="2000" dirty="0" err="1" smtClean="0"/>
              <a:t>dashboardPage</a:t>
            </a:r>
            <a:r>
              <a:rPr lang="en-GB" sz="2000" dirty="0" smtClean="0"/>
              <a:t>( </a:t>
            </a:r>
          </a:p>
          <a:p>
            <a:pPr marL="0" indent="0">
              <a:buNone/>
            </a:pPr>
            <a:r>
              <a:rPr lang="en-GB" sz="2000" dirty="0" err="1" smtClean="0"/>
              <a:t>dashboardHeader</a:t>
            </a:r>
            <a:r>
              <a:rPr lang="en-GB" sz="2000" dirty="0" smtClean="0"/>
              <a:t>(),    </a:t>
            </a:r>
          </a:p>
          <a:p>
            <a:pPr marL="0" indent="0">
              <a:buNone/>
            </a:pPr>
            <a:r>
              <a:rPr lang="en-GB" sz="2000" dirty="0" err="1" smtClean="0"/>
              <a:t>dashboardSidebar</a:t>
            </a:r>
            <a:r>
              <a:rPr lang="en-GB" sz="2000" dirty="0" smtClean="0"/>
              <a:t>(), </a:t>
            </a:r>
          </a:p>
          <a:p>
            <a:pPr marL="0" indent="0">
              <a:buNone/>
            </a:pPr>
            <a:r>
              <a:rPr lang="en-GB" sz="2000" dirty="0" err="1" smtClean="0"/>
              <a:t>dashboardBody</a:t>
            </a:r>
            <a:r>
              <a:rPr lang="en-GB" sz="2000" dirty="0" smtClean="0"/>
              <a:t>() ) </a:t>
            </a:r>
          </a:p>
          <a:p>
            <a:pPr marL="0" indent="0">
              <a:buNone/>
            </a:pPr>
            <a:r>
              <a:rPr lang="en-GB" sz="2000" dirty="0" smtClean="0"/>
              <a:t>server &lt;- </a:t>
            </a:r>
            <a:r>
              <a:rPr lang="en-GB" sz="2000" dirty="0"/>
              <a:t>function</a:t>
            </a:r>
            <a:r>
              <a:rPr lang="en-GB" sz="2000" dirty="0" smtClean="0"/>
              <a:t>(input, output) { } </a:t>
            </a:r>
          </a:p>
          <a:p>
            <a:pPr marL="0" indent="0">
              <a:buNone/>
            </a:pPr>
            <a:r>
              <a:rPr lang="en-GB" sz="2000" dirty="0" err="1" smtClean="0"/>
              <a:t>shinyApp</a:t>
            </a:r>
            <a:r>
              <a:rPr lang="en-GB" sz="2000" dirty="0" smtClean="0"/>
              <a:t>(</a:t>
            </a:r>
            <a:r>
              <a:rPr lang="en-GB" sz="2000" dirty="0" err="1" smtClean="0"/>
              <a:t>ui</a:t>
            </a:r>
            <a:r>
              <a:rPr lang="en-GB" sz="2000" dirty="0" smtClean="0"/>
              <a:t>, server)</a:t>
            </a:r>
            <a:endParaRPr lang="en-GB" sz="2000" dirty="0"/>
          </a:p>
        </p:txBody>
      </p:sp>
      <p:sp>
        <p:nvSpPr>
          <p:cNvPr id="5" name="Curved Left Arrow 4"/>
          <p:cNvSpPr/>
          <p:nvPr/>
        </p:nvSpPr>
        <p:spPr>
          <a:xfrm flipH="1">
            <a:off x="152400" y="1752600"/>
            <a:ext cx="304800" cy="533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948" y="1442219"/>
            <a:ext cx="4419600" cy="272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50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76200"/>
            <a:ext cx="5410200" cy="293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980105"/>
            <a:ext cx="5410200" cy="36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9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639762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b="1" dirty="0" smtClean="0"/>
              <a:t>Load the packages and data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/>
              <a:t> </a:t>
            </a:r>
            <a:r>
              <a:rPr lang="en-GB" sz="2000" dirty="0" err="1" smtClean="0"/>
              <a:t>install.packages</a:t>
            </a:r>
            <a:r>
              <a:rPr lang="en-GB" sz="2000" dirty="0" smtClean="0"/>
              <a:t>("</a:t>
            </a:r>
            <a:r>
              <a:rPr lang="en-GB" sz="2000" dirty="0" err="1" smtClean="0"/>
              <a:t>shinydashboard</a:t>
            </a:r>
            <a:r>
              <a:rPr lang="en-GB" sz="2000" dirty="0" smtClean="0"/>
              <a:t>")</a:t>
            </a:r>
          </a:p>
          <a:p>
            <a:pPr marL="0" indent="0">
              <a:buNone/>
            </a:pPr>
            <a:r>
              <a:rPr lang="en-GB" sz="2000" dirty="0" smtClean="0"/>
              <a:t> </a:t>
            </a:r>
            <a:r>
              <a:rPr lang="en-GB" sz="2000" dirty="0" err="1" smtClean="0"/>
              <a:t>install.packages</a:t>
            </a:r>
            <a:r>
              <a:rPr lang="en-GB" sz="2000" dirty="0" smtClean="0"/>
              <a:t>("Dt")</a:t>
            </a:r>
          </a:p>
          <a:p>
            <a:pPr marL="0" indent="0">
              <a:buNone/>
            </a:pPr>
            <a:r>
              <a:rPr lang="en-GB" sz="2000" dirty="0" smtClean="0"/>
              <a:t> library(shiny)</a:t>
            </a:r>
          </a:p>
          <a:p>
            <a:pPr marL="0" indent="0">
              <a:buNone/>
            </a:pPr>
            <a:r>
              <a:rPr lang="en-GB" sz="2000" dirty="0" smtClean="0"/>
              <a:t> library(</a:t>
            </a:r>
            <a:r>
              <a:rPr lang="en-GB" sz="2000" dirty="0" err="1" smtClean="0"/>
              <a:t>shinydashboard</a:t>
            </a:r>
            <a:r>
              <a:rPr lang="en-GB" sz="2000" dirty="0" smtClean="0"/>
              <a:t>)</a:t>
            </a:r>
          </a:p>
          <a:p>
            <a:pPr marL="0" indent="0">
              <a:buNone/>
            </a:pPr>
            <a:r>
              <a:rPr lang="en-GB" sz="2000" dirty="0" smtClean="0"/>
              <a:t> head(iris)</a:t>
            </a:r>
          </a:p>
          <a:p>
            <a:pPr marL="0" indent="0">
              <a:buNone/>
            </a:pPr>
            <a:r>
              <a:rPr lang="en-US" sz="2000" dirty="0" smtClean="0"/>
              <a:t> head(</a:t>
            </a:r>
            <a:r>
              <a:rPr lang="en-US" sz="2000" dirty="0" err="1" smtClean="0"/>
              <a:t>mtcars</a:t>
            </a:r>
            <a:r>
              <a:rPr lang="en-US" sz="2000" dirty="0" smtClean="0"/>
              <a:t>)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315771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"/>
            <a:ext cx="8229600" cy="61722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1200" dirty="0" smtClean="0"/>
              <a:t> </a:t>
            </a:r>
            <a:r>
              <a:rPr lang="en-GB" sz="1200" dirty="0" err="1" smtClean="0"/>
              <a:t>ui</a:t>
            </a:r>
            <a:r>
              <a:rPr lang="en-GB" sz="1200" dirty="0" smtClean="0"/>
              <a:t> = </a:t>
            </a:r>
            <a:r>
              <a:rPr lang="en-GB" sz="1200" dirty="0" err="1" smtClean="0"/>
              <a:t>dashboardPage</a:t>
            </a:r>
            <a:r>
              <a:rPr lang="en-GB" sz="1200" dirty="0" smtClean="0"/>
              <a:t>(skin="green",</a:t>
            </a:r>
          </a:p>
          <a:p>
            <a:pPr marL="0" indent="0">
              <a:buNone/>
            </a:pPr>
            <a:r>
              <a:rPr lang="en-GB" sz="1200" dirty="0" smtClean="0"/>
              <a:t>     </a:t>
            </a:r>
            <a:r>
              <a:rPr lang="en-GB" sz="1200" b="1" dirty="0" err="1" smtClean="0">
                <a:solidFill>
                  <a:srgbClr val="00B0F0"/>
                </a:solidFill>
              </a:rPr>
              <a:t>dashboardHeader</a:t>
            </a:r>
            <a:r>
              <a:rPr lang="en-GB" sz="1200" dirty="0" smtClean="0"/>
              <a:t>(title="Shiny dashboard"),</a:t>
            </a:r>
          </a:p>
          <a:p>
            <a:pPr marL="0" indent="0">
              <a:buNone/>
            </a:pPr>
            <a:r>
              <a:rPr lang="en-GB" sz="1200" dirty="0" smtClean="0"/>
              <a:t>     </a:t>
            </a:r>
            <a:r>
              <a:rPr lang="en-GB" sz="1200" b="1" dirty="0" err="1">
                <a:solidFill>
                  <a:srgbClr val="00B0F0"/>
                </a:solidFill>
              </a:rPr>
              <a:t>dashboardSidebar</a:t>
            </a:r>
            <a:r>
              <a:rPr lang="en-GB" sz="1200" dirty="0" smtClean="0"/>
              <a:t>(</a:t>
            </a:r>
          </a:p>
          <a:p>
            <a:pPr marL="0" indent="0">
              <a:buNone/>
            </a:pPr>
            <a:r>
              <a:rPr lang="en-GB" sz="1200" dirty="0" smtClean="0"/>
              <a:t>       </a:t>
            </a:r>
            <a:r>
              <a:rPr lang="en-GB" sz="1200" dirty="0" err="1" smtClean="0"/>
              <a:t>sidebarMenu</a:t>
            </a:r>
            <a:r>
              <a:rPr lang="en-GB" sz="1200" dirty="0" smtClean="0"/>
              <a:t>(</a:t>
            </a:r>
          </a:p>
          <a:p>
            <a:pPr marL="0" indent="0">
              <a:buNone/>
            </a:pPr>
            <a:r>
              <a:rPr lang="en-GB" sz="1200" dirty="0" smtClean="0"/>
              <a:t>         </a:t>
            </a:r>
            <a:r>
              <a:rPr lang="en-GB" sz="1200" dirty="0" err="1" smtClean="0"/>
              <a:t>menuItem</a:t>
            </a:r>
            <a:r>
              <a:rPr lang="en-GB" sz="1200" dirty="0" smtClean="0"/>
              <a:t>("Iris", </a:t>
            </a:r>
            <a:r>
              <a:rPr lang="en-GB" sz="1200" dirty="0" err="1" smtClean="0"/>
              <a:t>tabName</a:t>
            </a:r>
            <a:r>
              <a:rPr lang="en-GB" sz="1200" dirty="0" smtClean="0"/>
              <a:t> = "iris", icon = icon("tree")),</a:t>
            </a:r>
          </a:p>
          <a:p>
            <a:pPr marL="0" indent="0">
              <a:buNone/>
            </a:pPr>
            <a:r>
              <a:rPr lang="en-GB" sz="1200" dirty="0" smtClean="0"/>
              <a:t>         </a:t>
            </a:r>
            <a:r>
              <a:rPr lang="en-GB" sz="1200" dirty="0" err="1" smtClean="0"/>
              <a:t>menuItem</a:t>
            </a:r>
            <a:r>
              <a:rPr lang="en-GB" sz="1200" dirty="0" smtClean="0"/>
              <a:t>("Cars", </a:t>
            </a:r>
            <a:r>
              <a:rPr lang="en-GB" sz="1200" dirty="0" err="1" smtClean="0"/>
              <a:t>tabName</a:t>
            </a:r>
            <a:r>
              <a:rPr lang="en-GB" sz="1200" dirty="0" smtClean="0"/>
              <a:t> = "cars", icon = icon("car"))</a:t>
            </a:r>
          </a:p>
          <a:p>
            <a:pPr marL="0" indent="0">
              <a:buNone/>
            </a:pPr>
            <a:r>
              <a:rPr lang="en-GB" sz="1200" dirty="0" smtClean="0"/>
              <a:t>         )</a:t>
            </a:r>
          </a:p>
          <a:p>
            <a:pPr marL="0" indent="0">
              <a:buNone/>
            </a:pPr>
            <a:r>
              <a:rPr lang="en-GB" sz="1200" dirty="0" smtClean="0"/>
              <a:t>     ),</a:t>
            </a:r>
          </a:p>
          <a:p>
            <a:pPr marL="0" indent="0">
              <a:buNone/>
            </a:pPr>
            <a:r>
              <a:rPr lang="en-GB" sz="1200" dirty="0" smtClean="0"/>
              <a:t>     </a:t>
            </a:r>
            <a:r>
              <a:rPr lang="en-GB" sz="1200" b="1" dirty="0" err="1">
                <a:solidFill>
                  <a:srgbClr val="00B0F0"/>
                </a:solidFill>
              </a:rPr>
              <a:t>dashboardBody</a:t>
            </a:r>
            <a:r>
              <a:rPr lang="en-GB" sz="1200" dirty="0" smtClean="0"/>
              <a:t>(</a:t>
            </a:r>
          </a:p>
          <a:p>
            <a:pPr marL="0" indent="0">
              <a:buNone/>
            </a:pPr>
            <a:r>
              <a:rPr lang="en-GB" sz="1200" dirty="0" smtClean="0"/>
              <a:t>       </a:t>
            </a:r>
            <a:r>
              <a:rPr lang="en-GB" sz="1200" dirty="0" err="1" smtClean="0"/>
              <a:t>tabItems</a:t>
            </a:r>
            <a:r>
              <a:rPr lang="en-GB" sz="1200" dirty="0" smtClean="0"/>
              <a:t>(</a:t>
            </a:r>
          </a:p>
          <a:p>
            <a:pPr marL="0" indent="0">
              <a:buNone/>
            </a:pPr>
            <a:r>
              <a:rPr lang="en-GB" sz="1200" dirty="0" smtClean="0"/>
              <a:t>       </a:t>
            </a:r>
            <a:r>
              <a:rPr lang="en-GB" sz="1200" dirty="0" err="1" smtClean="0"/>
              <a:t>tabItem</a:t>
            </a:r>
            <a:r>
              <a:rPr lang="en-GB" sz="1200" dirty="0" smtClean="0"/>
              <a:t>("iris",</a:t>
            </a:r>
          </a:p>
          <a:p>
            <a:pPr marL="0" indent="0">
              <a:buNone/>
            </a:pPr>
            <a:r>
              <a:rPr lang="en-GB" sz="1200" dirty="0" smtClean="0"/>
              <a:t>               box(</a:t>
            </a:r>
            <a:r>
              <a:rPr lang="en-GB" sz="1200" dirty="0" err="1" smtClean="0"/>
              <a:t>selectInput</a:t>
            </a:r>
            <a:r>
              <a:rPr lang="en-GB" sz="1200" dirty="0" smtClean="0"/>
              <a:t>("</a:t>
            </a:r>
            <a:r>
              <a:rPr lang="en-GB" sz="1200" dirty="0" err="1" smtClean="0"/>
              <a:t>variables","Variables:",choices</a:t>
            </a:r>
            <a:r>
              <a:rPr lang="en-GB" sz="1200" dirty="0" smtClean="0"/>
              <a:t>=c("Sepal.Width","Petal.Length","</a:t>
            </a:r>
            <a:r>
              <a:rPr lang="en-GB" sz="1200" dirty="0" err="1" smtClean="0"/>
              <a:t>Petal.Width</a:t>
            </a:r>
            <a:r>
              <a:rPr lang="en-GB" sz="1200" dirty="0" smtClean="0"/>
              <a:t>")),width=4),</a:t>
            </a:r>
          </a:p>
          <a:p>
            <a:pPr marL="0" indent="0">
              <a:buNone/>
            </a:pPr>
            <a:r>
              <a:rPr lang="en-GB" sz="1200" dirty="0" smtClean="0"/>
              <a:t>               box(</a:t>
            </a:r>
            <a:r>
              <a:rPr lang="en-GB" sz="1200" dirty="0" err="1" smtClean="0"/>
              <a:t>plotOutput</a:t>
            </a:r>
            <a:r>
              <a:rPr lang="en-GB" sz="1200" dirty="0" smtClean="0"/>
              <a:t>("</a:t>
            </a:r>
            <a:r>
              <a:rPr lang="en-GB" sz="1200" dirty="0" err="1" smtClean="0"/>
              <a:t>Correlation_iris</a:t>
            </a:r>
            <a:r>
              <a:rPr lang="en-GB" sz="1200" dirty="0" smtClean="0"/>
              <a:t>"),width=8)</a:t>
            </a:r>
          </a:p>
          <a:p>
            <a:pPr marL="0" indent="0">
              <a:buNone/>
            </a:pPr>
            <a:r>
              <a:rPr lang="en-GB" sz="1200" dirty="0" smtClean="0"/>
              <a:t>              )</a:t>
            </a:r>
          </a:p>
          <a:p>
            <a:pPr marL="0" indent="0">
              <a:buNone/>
            </a:pPr>
            <a:r>
              <a:rPr lang="en-GB" sz="1200" dirty="0" smtClean="0"/>
              <a:t>       ,</a:t>
            </a:r>
          </a:p>
          <a:p>
            <a:pPr marL="0" indent="0">
              <a:buNone/>
            </a:pPr>
            <a:r>
              <a:rPr lang="en-GB" sz="1200" dirty="0" smtClean="0"/>
              <a:t>       </a:t>
            </a:r>
            <a:r>
              <a:rPr lang="en-GB" sz="1200" dirty="0" err="1" smtClean="0"/>
              <a:t>tabItem</a:t>
            </a:r>
            <a:r>
              <a:rPr lang="en-GB" sz="1200" dirty="0" smtClean="0"/>
              <a:t>("cars",</a:t>
            </a:r>
          </a:p>
          <a:p>
            <a:pPr marL="0" indent="0">
              <a:buNone/>
            </a:pPr>
            <a:r>
              <a:rPr lang="en-GB" sz="1200" dirty="0" smtClean="0"/>
              <a:t>               </a:t>
            </a:r>
            <a:r>
              <a:rPr lang="en-GB" sz="1200" dirty="0" err="1" smtClean="0"/>
              <a:t>fluidPage</a:t>
            </a:r>
            <a:r>
              <a:rPr lang="en-GB" sz="1200" dirty="0" smtClean="0"/>
              <a:t>(</a:t>
            </a:r>
          </a:p>
          <a:p>
            <a:pPr marL="0" indent="0">
              <a:buNone/>
            </a:pPr>
            <a:r>
              <a:rPr lang="en-GB" sz="1200" dirty="0" smtClean="0"/>
              <a:t>                 h1("Cars data table:"),</a:t>
            </a:r>
          </a:p>
          <a:p>
            <a:pPr marL="0" indent="0">
              <a:buNone/>
            </a:pPr>
            <a:r>
              <a:rPr lang="en-GB" sz="1200" dirty="0" smtClean="0"/>
              <a:t>                 </a:t>
            </a:r>
            <a:r>
              <a:rPr lang="en-GB" sz="1200" dirty="0" err="1" smtClean="0"/>
              <a:t>DTOutput</a:t>
            </a:r>
            <a:r>
              <a:rPr lang="en-GB" sz="1200" dirty="0" smtClean="0"/>
              <a:t>(</a:t>
            </a:r>
            <a:r>
              <a:rPr lang="en-GB" sz="1200" dirty="0" err="1" smtClean="0"/>
              <a:t>outputId</a:t>
            </a:r>
            <a:r>
              <a:rPr lang="en-GB" sz="1200" dirty="0" smtClean="0"/>
              <a:t> ="</a:t>
            </a:r>
            <a:r>
              <a:rPr lang="en-GB" sz="1200" dirty="0" err="1" smtClean="0"/>
              <a:t>Data_car</a:t>
            </a:r>
            <a:r>
              <a:rPr lang="en-GB" sz="1200" dirty="0" smtClean="0"/>
              <a:t>")</a:t>
            </a:r>
          </a:p>
          <a:p>
            <a:pPr marL="0" indent="0">
              <a:buNone/>
            </a:pPr>
            <a:r>
              <a:rPr lang="en-GB" sz="1200" dirty="0" smtClean="0"/>
              <a:t>               )</a:t>
            </a:r>
          </a:p>
          <a:p>
            <a:pPr marL="0" indent="0">
              <a:buNone/>
            </a:pPr>
            <a:r>
              <a:rPr lang="en-GB" sz="1200" dirty="0" smtClean="0"/>
              <a:t>       ) </a:t>
            </a:r>
          </a:p>
          <a:p>
            <a:pPr marL="0" indent="0">
              <a:buNone/>
            </a:pPr>
            <a:r>
              <a:rPr lang="en-GB" sz="1200" dirty="0" smtClean="0"/>
              <a:t>     )</a:t>
            </a:r>
          </a:p>
          <a:p>
            <a:pPr marL="0" indent="0">
              <a:buNone/>
            </a:pPr>
            <a:r>
              <a:rPr lang="en-GB" sz="1200" dirty="0" smtClean="0"/>
              <a:t>     )</a:t>
            </a:r>
          </a:p>
          <a:p>
            <a:pPr marL="0" indent="0">
              <a:buNone/>
            </a:pPr>
            <a:r>
              <a:rPr lang="en-GB" sz="1200" dirty="0" smtClean="0"/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241657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33400"/>
            <a:ext cx="8382000" cy="5592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sz="1500" dirty="0" smtClean="0"/>
              <a:t>server = function(input, output) { </a:t>
            </a:r>
          </a:p>
          <a:p>
            <a:pPr marL="0" indent="0">
              <a:buNone/>
            </a:pPr>
            <a:r>
              <a:rPr lang="en-GB" sz="1500" dirty="0" smtClean="0"/>
              <a:t>      </a:t>
            </a:r>
            <a:r>
              <a:rPr lang="en-GB" sz="1500" dirty="0" err="1" smtClean="0"/>
              <a:t>output$Correlation_iris</a:t>
            </a:r>
            <a:r>
              <a:rPr lang="en-GB" sz="1500" dirty="0" smtClean="0"/>
              <a:t> &lt;- </a:t>
            </a:r>
            <a:r>
              <a:rPr lang="en-GB" sz="1500" dirty="0" err="1" smtClean="0"/>
              <a:t>renderPlot</a:t>
            </a:r>
            <a:r>
              <a:rPr lang="en-GB" sz="1500" dirty="0" smtClean="0"/>
              <a:t>({</a:t>
            </a:r>
          </a:p>
          <a:p>
            <a:pPr marL="0" indent="0">
              <a:buNone/>
            </a:pPr>
            <a:r>
              <a:rPr lang="en-GB" sz="1500" dirty="0" smtClean="0"/>
              <a:t>       plot(</a:t>
            </a:r>
            <a:r>
              <a:rPr lang="en-GB" sz="1500" dirty="0" err="1" smtClean="0"/>
              <a:t>iris$Sepal.Length,iris</a:t>
            </a:r>
            <a:r>
              <a:rPr lang="en-GB" sz="1500" dirty="0" smtClean="0"/>
              <a:t>[[</a:t>
            </a:r>
            <a:r>
              <a:rPr lang="en-GB" sz="1500" dirty="0" err="1" smtClean="0"/>
              <a:t>input$variables</a:t>
            </a:r>
            <a:r>
              <a:rPr lang="en-GB" sz="1500" dirty="0" smtClean="0"/>
              <a:t>]],</a:t>
            </a:r>
            <a:r>
              <a:rPr lang="en-GB" sz="1500" dirty="0" err="1" smtClean="0"/>
              <a:t>xlab</a:t>
            </a:r>
            <a:r>
              <a:rPr lang="en-GB" sz="1500" dirty="0" smtClean="0"/>
              <a:t>="Sepal Length",</a:t>
            </a:r>
            <a:r>
              <a:rPr lang="en-GB" sz="1500" dirty="0" err="1" smtClean="0"/>
              <a:t>ylab</a:t>
            </a:r>
            <a:r>
              <a:rPr lang="en-GB" sz="1500" dirty="0" smtClean="0"/>
              <a:t>="Variables")</a:t>
            </a:r>
          </a:p>
          <a:p>
            <a:pPr marL="0" indent="0">
              <a:buNone/>
            </a:pPr>
            <a:r>
              <a:rPr lang="en-GB" sz="1500" dirty="0" smtClean="0"/>
              <a:t>     })</a:t>
            </a:r>
          </a:p>
          <a:p>
            <a:pPr marL="0" indent="0">
              <a:buNone/>
            </a:pPr>
            <a:r>
              <a:rPr lang="en-GB" sz="1500" dirty="0" smtClean="0"/>
              <a:t>     </a:t>
            </a:r>
            <a:r>
              <a:rPr lang="en-GB" sz="1500" dirty="0" err="1" smtClean="0"/>
              <a:t>output$Data_car</a:t>
            </a:r>
            <a:r>
              <a:rPr lang="en-GB" sz="1500" dirty="0" smtClean="0"/>
              <a:t> &lt;- </a:t>
            </a:r>
            <a:r>
              <a:rPr lang="en-GB" sz="1500" dirty="0" err="1" smtClean="0"/>
              <a:t>renderDT</a:t>
            </a:r>
            <a:r>
              <a:rPr lang="en-GB" sz="1500" dirty="0" smtClean="0"/>
              <a:t>({ </a:t>
            </a:r>
            <a:r>
              <a:rPr lang="en-GB" sz="1500" dirty="0" err="1" smtClean="0"/>
              <a:t>mtcars</a:t>
            </a:r>
            <a:endParaRPr lang="en-GB" sz="1500" dirty="0" smtClean="0"/>
          </a:p>
          <a:p>
            <a:pPr marL="0" indent="0">
              <a:buNone/>
            </a:pPr>
            <a:r>
              <a:rPr lang="en-GB" sz="1500" dirty="0" smtClean="0"/>
              <a:t>       </a:t>
            </a:r>
          </a:p>
          <a:p>
            <a:pPr marL="0" indent="0">
              <a:buNone/>
            </a:pPr>
            <a:r>
              <a:rPr lang="en-GB" sz="1500" dirty="0" smtClean="0"/>
              <a:t>     })</a:t>
            </a:r>
          </a:p>
          <a:p>
            <a:pPr marL="0" indent="0">
              <a:buNone/>
            </a:pPr>
            <a:r>
              <a:rPr lang="en-GB" sz="1500" dirty="0" smtClean="0"/>
              <a:t>     }</a:t>
            </a:r>
          </a:p>
          <a:p>
            <a:pPr marL="0" indent="0">
              <a:buNone/>
            </a:pPr>
            <a:endParaRPr lang="en-GB" sz="1500" dirty="0" smtClean="0"/>
          </a:p>
          <a:p>
            <a:pPr marL="0" indent="0">
              <a:buNone/>
            </a:pPr>
            <a:r>
              <a:rPr lang="en-GB" sz="1500" dirty="0" smtClean="0"/>
              <a:t>   </a:t>
            </a:r>
            <a:r>
              <a:rPr lang="en-GB" sz="1500" dirty="0" err="1" smtClean="0"/>
              <a:t>shinyApp</a:t>
            </a:r>
            <a:r>
              <a:rPr lang="en-GB" sz="1500" dirty="0" smtClean="0"/>
              <a:t>(</a:t>
            </a:r>
            <a:r>
              <a:rPr lang="en-GB" sz="1500" dirty="0" err="1" smtClean="0"/>
              <a:t>ui,server</a:t>
            </a:r>
            <a:r>
              <a:rPr lang="en-GB" sz="1500" dirty="0" smtClean="0"/>
              <a:t> )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4330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Learn more here:</a:t>
            </a:r>
            <a:endParaRPr lang="en-GB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153400" cy="51355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R shiny tutorial:  </a:t>
            </a:r>
            <a:r>
              <a:rPr lang="en-GB" sz="2000" dirty="0" smtClean="0">
                <a:hlinkClick r:id="rId2"/>
              </a:rPr>
              <a:t>https://shiny.rstudio.com/tutorial/</a:t>
            </a:r>
            <a:endParaRPr lang="en-GB" sz="2000" dirty="0" smtClean="0"/>
          </a:p>
          <a:p>
            <a:pPr marL="0" indent="0">
              <a:buNone/>
            </a:pPr>
            <a:r>
              <a:rPr lang="en-US" sz="2000" dirty="0" smtClean="0"/>
              <a:t>                                    </a:t>
            </a:r>
            <a:r>
              <a:rPr lang="en-GB" sz="2000" dirty="0" smtClean="0">
                <a:hlinkClick r:id="rId3"/>
              </a:rPr>
              <a:t>https://shiny.rstudio.com/tutorial/written-tutorial/</a:t>
            </a:r>
            <a:r>
              <a:rPr lang="en-GB" sz="2000" dirty="0" smtClean="0"/>
              <a:t> </a:t>
            </a:r>
          </a:p>
          <a:p>
            <a:pPr marL="0" indent="0">
              <a:buNone/>
            </a:pPr>
            <a:r>
              <a:rPr lang="en-GB" sz="2000" dirty="0" smtClean="0"/>
              <a:t>                                    </a:t>
            </a:r>
            <a:r>
              <a:rPr lang="en-GB" sz="2000" u="sng" dirty="0">
                <a:solidFill>
                  <a:srgbClr val="0000FF"/>
                </a:solidFill>
              </a:rPr>
              <a:t>https://shiny.rstudio.com/gallery/</a:t>
            </a:r>
          </a:p>
          <a:p>
            <a:r>
              <a:rPr lang="en-US" sz="2000" b="1" dirty="0" smtClean="0"/>
              <a:t>R shiny dashboard</a:t>
            </a:r>
            <a:r>
              <a:rPr lang="zh-CN" altLang="en-US" sz="2000" b="1" dirty="0"/>
              <a:t> </a:t>
            </a:r>
            <a:r>
              <a:rPr lang="zh-CN" altLang="en-US" sz="2000" b="1" dirty="0" smtClean="0"/>
              <a:t>：</a:t>
            </a:r>
            <a:r>
              <a:rPr lang="en-GB" altLang="zh-CN" sz="2000" u="sng" dirty="0" smtClean="0">
                <a:solidFill>
                  <a:srgbClr val="0000FF"/>
                </a:solidFill>
                <a:hlinkClick r:id="rId4"/>
              </a:rPr>
              <a:t>https://rstudio.github.io/shinydashboard/get_started.html</a:t>
            </a:r>
            <a:endParaRPr lang="en-GB" altLang="zh-CN" sz="2000" u="sng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sz="2000" u="sng" dirty="0" smtClean="0">
                <a:solidFill>
                  <a:schemeClr val="bg1"/>
                </a:solidFill>
              </a:rPr>
              <a:t>       </a:t>
            </a:r>
            <a:r>
              <a:rPr lang="en-GB" sz="2000" u="sng" dirty="0" smtClean="0">
                <a:solidFill>
                  <a:srgbClr val="0000FF"/>
                </a:solidFill>
              </a:rPr>
              <a:t>https://rstudio.github.io/shinydashboard/structure.html</a:t>
            </a:r>
          </a:p>
          <a:p>
            <a:pPr marL="0" indent="0">
              <a:buNone/>
            </a:pPr>
            <a:endParaRPr lang="en-GB" altLang="zh-CN" sz="2000" u="sng" dirty="0" smtClean="0">
              <a:solidFill>
                <a:srgbClr val="0000FF"/>
              </a:solidFill>
            </a:endParaRPr>
          </a:p>
          <a:p>
            <a:r>
              <a:rPr lang="en-US" sz="2000" b="1" dirty="0" smtClean="0"/>
              <a:t>Popular shiny app examples: </a:t>
            </a:r>
            <a:r>
              <a:rPr lang="en-US" sz="2000" u="sng" dirty="0">
                <a:solidFill>
                  <a:srgbClr val="0000FF"/>
                </a:solidFill>
              </a:rPr>
              <a:t>https://blog.rstudio.com/2020/07/13/winners-of-the-2nd-shiny-contest/</a:t>
            </a:r>
            <a:endParaRPr lang="en-GB" sz="20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89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2362200"/>
            <a:ext cx="54102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Thank</a:t>
            </a:r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72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you!</a:t>
            </a:r>
            <a:endParaRPr lang="en-US" sz="72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06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b="1" dirty="0" smtClean="0"/>
              <a:t>Streaming CRAN data shiny app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C:\Users\mbbx8sc3\Desktop\shiny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600200"/>
            <a:ext cx="8685212" cy="39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7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Access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the app from: </a:t>
            </a:r>
            <a:br>
              <a:rPr lang="en-US" altLang="zh-CN" sz="2800" dirty="0" smtClean="0"/>
            </a:br>
            <a:r>
              <a:rPr lang="en-US" altLang="zh-CN" sz="2800" dirty="0" smtClean="0">
                <a:hlinkClick r:id="rId2"/>
              </a:rPr>
              <a:t>https://gallery.shinyapps.io/087-crandash/</a:t>
            </a:r>
            <a:r>
              <a:rPr lang="en-US" altLang="zh-CN" sz="2800" dirty="0" smtClean="0"/>
              <a:t>  </a:t>
            </a:r>
            <a:endParaRPr lang="en-GB" sz="28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" y="1371600"/>
            <a:ext cx="9049555" cy="442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26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Covid-19 Tracker</a:t>
            </a:r>
            <a:endParaRPr lang="en-GB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8514"/>
            <a:ext cx="8229600" cy="382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38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686800" cy="1295400"/>
          </a:xfrm>
        </p:spPr>
        <p:txBody>
          <a:bodyPr>
            <a:noAutofit/>
          </a:bodyPr>
          <a:lstStyle/>
          <a:p>
            <a:pPr algn="l"/>
            <a:r>
              <a:rPr lang="en-US" altLang="zh-CN" sz="1800" dirty="0" smtClean="0"/>
              <a:t>Access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 app from: </a:t>
            </a:r>
            <a:br>
              <a:rPr lang="en-US" altLang="zh-CN" sz="1800" dirty="0" smtClean="0"/>
            </a:br>
            <a:r>
              <a:rPr lang="en-US" altLang="zh-CN" sz="1800" dirty="0" smtClean="0">
                <a:hlinkClick r:id="rId2"/>
              </a:rPr>
              <a:t>https://vac-lshtm.shinyapps.io/ncov_tracker/?_ga=2.94987164.1289489377.1620129325-21034900.1616759223</a:t>
            </a:r>
            <a:r>
              <a:rPr lang="en-US" altLang="zh-CN" sz="1800" dirty="0" smtClean="0"/>
              <a:t> </a:t>
            </a:r>
            <a:endParaRPr lang="en-GB" sz="18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8610284" cy="345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9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1" y="1219200"/>
            <a:ext cx="8469759" cy="393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4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Shiny Decisions</a:t>
            </a:r>
            <a:br>
              <a:rPr lang="en-US" sz="2000" dirty="0" smtClean="0"/>
            </a:br>
            <a:r>
              <a:rPr lang="en-US" sz="2000" dirty="0" smtClean="0">
                <a:hlinkClick r:id="rId2"/>
              </a:rPr>
              <a:t>https://sparktuga.shinyapps.io/ShinyDecisions/?_ga=2.2819120.1289489377.1620129325-21034900.1616759223</a:t>
            </a:r>
            <a:r>
              <a:rPr lang="en-US" sz="2000" dirty="0" smtClean="0"/>
              <a:t> </a:t>
            </a:r>
            <a:endParaRPr lang="en-GB" sz="20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21655"/>
            <a:ext cx="8229600" cy="388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32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1673</Words>
  <Application>Microsoft Office PowerPoint</Application>
  <PresentationFormat>On-screen Show (4:3)</PresentationFormat>
  <Paragraphs>332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Build your own Web Application with  R shiny</vt:lpstr>
      <vt:lpstr>Outline</vt:lpstr>
      <vt:lpstr>Motivation</vt:lpstr>
      <vt:lpstr>Streaming CRAN data shiny app</vt:lpstr>
      <vt:lpstr>Access the app from:  https://gallery.shinyapps.io/087-crandash/  </vt:lpstr>
      <vt:lpstr>Covid-19 Tracker</vt:lpstr>
      <vt:lpstr>Access the app from:  https://vac-lshtm.shinyapps.io/ncov_tracker/?_ga=2.94987164.1289489377.1620129325-21034900.1616759223 </vt:lpstr>
      <vt:lpstr>PowerPoint Presentation</vt:lpstr>
      <vt:lpstr>Shiny Decisions https://sparktuga.shinyapps.io/ShinyDecisions/?_ga=2.2819120.1289489377.1620129325-21034900.1616759223 </vt:lpstr>
      <vt:lpstr>Calculator interface: https://antoinesoetewey.shinyapps.io/statistics-202</vt:lpstr>
      <vt:lpstr>PowerPoint Presentation</vt:lpstr>
      <vt:lpstr>What is a Shiny App?</vt:lpstr>
      <vt:lpstr>Shiny Structure</vt:lpstr>
      <vt:lpstr>Example</vt:lpstr>
      <vt:lpstr>Different input functions are available:</vt:lpstr>
      <vt:lpstr>Different output functions are available:</vt:lpstr>
      <vt:lpstr>PowerPoint Presentation</vt:lpstr>
      <vt:lpstr>PowerPoint Presentation</vt:lpstr>
      <vt:lpstr>Static HTML elements can be added with tags, a list of functions that parallel common HTML tags, e.g. tags$a() </vt:lpstr>
      <vt:lpstr>Layout of UI</vt:lpstr>
      <vt:lpstr>PowerPoint Presentation</vt:lpstr>
      <vt:lpstr>Step by step to build a shiny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Extension to dashboard shells</vt:lpstr>
      <vt:lpstr>Basics of shinydashboard</vt:lpstr>
      <vt:lpstr>PowerPoint Presentation</vt:lpstr>
      <vt:lpstr>Load the packages and data</vt:lpstr>
      <vt:lpstr>PowerPoint Presentation</vt:lpstr>
      <vt:lpstr>PowerPoint Presentation</vt:lpstr>
      <vt:lpstr>Learn more here:</vt:lpstr>
      <vt:lpstr>PowerPoint Presentation</vt:lpstr>
    </vt:vector>
  </TitlesOfParts>
  <Company>University of Manchester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your own Web Application with  R shiny</dc:title>
  <dc:creator>mbbx8sc3</dc:creator>
  <cp:lastModifiedBy>mbbx8sc3</cp:lastModifiedBy>
  <cp:revision>48</cp:revision>
  <dcterms:created xsi:type="dcterms:W3CDTF">2021-05-04T12:07:32Z</dcterms:created>
  <dcterms:modified xsi:type="dcterms:W3CDTF">2021-05-06T12:07:26Z</dcterms:modified>
</cp:coreProperties>
</file>